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5"/>
  </p:notesMasterIdLst>
  <p:sldIdLst>
    <p:sldId id="256" r:id="rId5"/>
    <p:sldId id="485" r:id="rId6"/>
    <p:sldId id="553" r:id="rId7"/>
    <p:sldId id="557" r:id="rId8"/>
    <p:sldId id="509" r:id="rId9"/>
    <p:sldId id="559" r:id="rId10"/>
    <p:sldId id="494" r:id="rId11"/>
    <p:sldId id="511" r:id="rId12"/>
    <p:sldId id="534" r:id="rId13"/>
    <p:sldId id="556" r:id="rId14"/>
    <p:sldId id="536" r:id="rId15"/>
    <p:sldId id="554" r:id="rId16"/>
    <p:sldId id="543" r:id="rId17"/>
    <p:sldId id="507" r:id="rId18"/>
    <p:sldId id="500" r:id="rId19"/>
    <p:sldId id="493" r:id="rId20"/>
    <p:sldId id="542" r:id="rId21"/>
    <p:sldId id="545" r:id="rId22"/>
    <p:sldId id="546" r:id="rId23"/>
    <p:sldId id="548" r:id="rId24"/>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19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D7CD3E-6DAB-2785-D2AA-8762B0D877DD}" name="Motaz Hijazeen" initials="MH" userId="S::Motaz.Hijazeen@iginsure.com::8dd5d1ba-07c1-4c03-bb44-dcec769eb48f" providerId="AD"/>
  <p188:author id="{384C965A-04F3-6805-9B48-130F64AF24E7}" name="Robin Sidders" initials="RS" userId="S::Robin.Sidders@iginsure.com::841e21c4-c055-4fb3-850c-de5d8f96cd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een Al Fares" initials="HAF" lastIdx="7" clrIdx="0">
    <p:extLst>
      <p:ext uri="{19B8F6BF-5375-455C-9EA6-DF929625EA0E}">
        <p15:presenceInfo xmlns:p15="http://schemas.microsoft.com/office/powerpoint/2012/main" userId="S-1-5-21-248716624-3380443441-1761717407-11697" providerId="AD"/>
      </p:ext>
    </p:extLst>
  </p:cmAuthor>
  <p:cmAuthor id="2" name="Raid Halaseh" initials="RH" lastIdx="1" clrIdx="1">
    <p:extLst>
      <p:ext uri="{19B8F6BF-5375-455C-9EA6-DF929625EA0E}">
        <p15:presenceInfo xmlns:p15="http://schemas.microsoft.com/office/powerpoint/2012/main" userId="S-1-5-21-248716624-3380443441-1761717407-12738" providerId="AD"/>
      </p:ext>
    </p:extLst>
  </p:cmAuthor>
  <p:cmAuthor id="3" name="Amira AbuTeen" initials="AA" lastIdx="1" clrIdx="2">
    <p:extLst>
      <p:ext uri="{19B8F6BF-5375-455C-9EA6-DF929625EA0E}">
        <p15:presenceInfo xmlns:p15="http://schemas.microsoft.com/office/powerpoint/2012/main" userId="S-1-5-21-248716624-3380443441-1761717407-1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404"/>
    <a:srgbClr val="EB5917"/>
    <a:srgbClr val="00FFFF"/>
    <a:srgbClr val="CBC3B8"/>
    <a:srgbClr val="D2CCC0"/>
    <a:srgbClr val="7FC241"/>
    <a:srgbClr val="99FF66"/>
    <a:srgbClr val="39B3E7"/>
    <a:srgbClr val="D6D6D6"/>
    <a:srgbClr val="CEC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D8268-95B0-494A-829B-7EA1824D8CED}" v="7" dt="2023-11-13T12:09:02.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660"/>
  </p:normalViewPr>
  <p:slideViewPr>
    <p:cSldViewPr snapToGrid="0">
      <p:cViewPr varScale="1">
        <p:scale>
          <a:sx n="70" d="100"/>
          <a:sy n="70" d="100"/>
        </p:scale>
        <p:origin x="888" y="72"/>
      </p:cViewPr>
      <p:guideLst>
        <p:guide orient="horz" pos="3748"/>
        <p:guide pos="19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8.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9.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0.bin"/></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5.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'[Slide 4_COROE_TBVPS Q1 2023.xlsx]TBVPS'!$A$21</c:f>
              <c:strCache>
                <c:ptCount val="1"/>
                <c:pt idx="0">
                  <c:v>Tangible book value per share plus accumulated dividends "TBVPS" (USD)</c:v>
                </c:pt>
              </c:strCache>
            </c:strRef>
          </c:tx>
          <c:spPr>
            <a:solidFill>
              <a:schemeClr val="accent1">
                <a:lumMod val="50000"/>
              </a:schemeClr>
            </a:solidFill>
            <a:ln>
              <a:noFill/>
            </a:ln>
            <a:effectLst/>
          </c:spPr>
          <c:invertIfNegative val="0"/>
          <c:dLbls>
            <c:numFmt formatCode="[$$-409]#,##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4_COROE_TBVPS Q1 2023.xlsx]TBVPS'!$B$2:$M$2</c:f>
              <c:strCache>
                <c:ptCount val="11"/>
                <c:pt idx="0">
                  <c:v>2013</c:v>
                </c:pt>
                <c:pt idx="1">
                  <c:v>2014</c:v>
                </c:pt>
                <c:pt idx="2">
                  <c:v>2015</c:v>
                </c:pt>
                <c:pt idx="3">
                  <c:v>2016</c:v>
                </c:pt>
                <c:pt idx="4">
                  <c:v>2017</c:v>
                </c:pt>
                <c:pt idx="5">
                  <c:v>2018</c:v>
                </c:pt>
                <c:pt idx="6">
                  <c:v>2019</c:v>
                </c:pt>
                <c:pt idx="7">
                  <c:v>2020</c:v>
                </c:pt>
                <c:pt idx="8">
                  <c:v>2021</c:v>
                </c:pt>
                <c:pt idx="9">
                  <c:v>2022</c:v>
                </c:pt>
                <c:pt idx="10">
                  <c:v>9/30/2023</c:v>
                </c:pt>
              </c:strCache>
              <c:extLst/>
            </c:strRef>
          </c:cat>
          <c:val>
            <c:numRef>
              <c:f>'[Slide 4_COROE_TBVPS Q1 2023.xlsx]TBVPS'!$B$21:$M$21</c:f>
              <c:numCache>
                <c:formatCode>_(* #,##0.00_);_(* \(#,##0.00\);_(* "-"??_);_(@_)</c:formatCode>
                <c:ptCount val="11"/>
                <c:pt idx="0">
                  <c:v>8.3194610689200239</c:v>
                </c:pt>
                <c:pt idx="1">
                  <c:v>9.1993209517065839</c:v>
                </c:pt>
                <c:pt idx="2">
                  <c:v>9.3011674667859801</c:v>
                </c:pt>
                <c:pt idx="3">
                  <c:v>10.431553543452814</c:v>
                </c:pt>
                <c:pt idx="4">
                  <c:v>10.72135695394255</c:v>
                </c:pt>
                <c:pt idx="5">
                  <c:v>11.356886685934898</c:v>
                </c:pt>
                <c:pt idx="6">
                  <c:v>12.169037509466573</c:v>
                </c:pt>
                <c:pt idx="7">
                  <c:v>10.199999999999999</c:v>
                </c:pt>
                <c:pt idx="8">
                  <c:v>11.06</c:v>
                </c:pt>
                <c:pt idx="9" formatCode="General">
                  <c:v>12.01</c:v>
                </c:pt>
                <c:pt idx="10" formatCode="General">
                  <c:v>14.17</c:v>
                </c:pt>
              </c:numCache>
              <c:extLst/>
            </c:numRef>
          </c:val>
          <c:extLst>
            <c:ext xmlns:c16="http://schemas.microsoft.com/office/drawing/2014/chart" uri="{C3380CC4-5D6E-409C-BE32-E72D297353CC}">
              <c16:uniqueId val="{00000000-49B5-4174-AC96-309EDB030D6C}"/>
            </c:ext>
          </c:extLst>
        </c:ser>
        <c:dLbls>
          <c:showLegendKey val="0"/>
          <c:showVal val="0"/>
          <c:showCatName val="0"/>
          <c:showSerName val="0"/>
          <c:showPercent val="0"/>
          <c:showBubbleSize val="0"/>
        </c:dLbls>
        <c:gapWidth val="150"/>
        <c:axId val="1622695712"/>
        <c:axId val="1622696128"/>
      </c:barChart>
      <c:catAx>
        <c:axId val="1622695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2696128"/>
        <c:crosses val="autoZero"/>
        <c:auto val="1"/>
        <c:lblAlgn val="ctr"/>
        <c:lblOffset val="100"/>
        <c:noMultiLvlLbl val="0"/>
      </c:catAx>
      <c:valAx>
        <c:axId val="1622696128"/>
        <c:scaling>
          <c:orientation val="minMax"/>
        </c:scaling>
        <c:delete val="0"/>
        <c:axPos val="l"/>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269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489732332655207"/>
          <c:y val="0.16723024205307668"/>
          <c:w val="0.49820556430446195"/>
          <c:h val="0.83034260717410324"/>
        </c:manualLayout>
      </c:layout>
      <c:pieChart>
        <c:varyColors val="1"/>
        <c:ser>
          <c:idx val="0"/>
          <c:order val="0"/>
          <c:spPr>
            <a:solidFill>
              <a:srgbClr val="0060A9"/>
            </a:solidFill>
            <a:ln w="9525">
              <a:noFill/>
              <a:prstDash val="solid"/>
            </a:ln>
          </c:spPr>
          <c:dPt>
            <c:idx val="0"/>
            <c:bubble3D val="0"/>
            <c:spPr>
              <a:solidFill>
                <a:srgbClr val="339933"/>
              </a:solidFill>
              <a:ln w="9525">
                <a:noFill/>
                <a:prstDash val="solid"/>
              </a:ln>
            </c:spPr>
            <c:extLst>
              <c:ext xmlns:c16="http://schemas.microsoft.com/office/drawing/2014/chart" uri="{C3380CC4-5D6E-409C-BE32-E72D297353CC}">
                <c16:uniqueId val="{00000001-F168-4113-84B1-F8F8DB483D26}"/>
              </c:ext>
            </c:extLst>
          </c:dPt>
          <c:dPt>
            <c:idx val="1"/>
            <c:bubble3D val="0"/>
            <c:spPr>
              <a:solidFill>
                <a:srgbClr val="3CB4E7"/>
              </a:solidFill>
              <a:ln w="9525">
                <a:noFill/>
                <a:prstDash val="solid"/>
              </a:ln>
            </c:spPr>
            <c:extLst>
              <c:ext xmlns:c16="http://schemas.microsoft.com/office/drawing/2014/chart" uri="{C3380CC4-5D6E-409C-BE32-E72D297353CC}">
                <c16:uniqueId val="{00000003-F168-4113-84B1-F8F8DB483D26}"/>
              </c:ext>
            </c:extLst>
          </c:dPt>
          <c:dPt>
            <c:idx val="2"/>
            <c:bubble3D val="0"/>
            <c:spPr>
              <a:solidFill>
                <a:srgbClr val="002750"/>
              </a:solidFill>
              <a:ln w="9525">
                <a:noFill/>
                <a:prstDash val="solid"/>
              </a:ln>
            </c:spPr>
            <c:extLst>
              <c:ext xmlns:c16="http://schemas.microsoft.com/office/drawing/2014/chart" uri="{C3380CC4-5D6E-409C-BE32-E72D297353CC}">
                <c16:uniqueId val="{00000005-F168-4113-84B1-F8F8DB483D26}"/>
              </c:ext>
            </c:extLst>
          </c:dPt>
          <c:dPt>
            <c:idx val="3"/>
            <c:bubble3D val="0"/>
            <c:spPr>
              <a:solidFill>
                <a:srgbClr val="A2C6EA"/>
              </a:solidFill>
              <a:ln w="9525">
                <a:noFill/>
                <a:prstDash val="solid"/>
              </a:ln>
            </c:spPr>
            <c:extLst>
              <c:ext xmlns:c16="http://schemas.microsoft.com/office/drawing/2014/chart" uri="{C3380CC4-5D6E-409C-BE32-E72D297353CC}">
                <c16:uniqueId val="{00000007-F168-4113-84B1-F8F8DB483D26}"/>
              </c:ext>
            </c:extLst>
          </c:dPt>
          <c:dPt>
            <c:idx val="4"/>
            <c:bubble3D val="0"/>
            <c:spPr>
              <a:solidFill>
                <a:srgbClr val="FF6600"/>
              </a:solidFill>
              <a:ln w="9525">
                <a:noFill/>
                <a:prstDash val="solid"/>
              </a:ln>
            </c:spPr>
            <c:extLst>
              <c:ext xmlns:c16="http://schemas.microsoft.com/office/drawing/2014/chart" uri="{C3380CC4-5D6E-409C-BE32-E72D297353CC}">
                <c16:uniqueId val="{00000009-F168-4113-84B1-F8F8DB483D26}"/>
              </c:ext>
            </c:extLst>
          </c:dPt>
          <c:dPt>
            <c:idx val="5"/>
            <c:bubble3D val="0"/>
            <c:spPr>
              <a:solidFill>
                <a:srgbClr val="AFBDC5"/>
              </a:solidFill>
              <a:ln w="9525">
                <a:noFill/>
                <a:prstDash val="solid"/>
              </a:ln>
            </c:spPr>
            <c:extLst>
              <c:ext xmlns:c16="http://schemas.microsoft.com/office/drawing/2014/chart" uri="{C3380CC4-5D6E-409C-BE32-E72D297353CC}">
                <c16:uniqueId val="{0000000B-F168-4113-84B1-F8F8DB483D26}"/>
              </c:ext>
            </c:extLst>
          </c:dPt>
          <c:dPt>
            <c:idx val="6"/>
            <c:bubble3D val="0"/>
            <c:spPr>
              <a:solidFill>
                <a:srgbClr val="003763"/>
              </a:solidFill>
              <a:ln w="9525">
                <a:noFill/>
                <a:prstDash val="solid"/>
              </a:ln>
            </c:spPr>
            <c:extLst>
              <c:ext xmlns:c16="http://schemas.microsoft.com/office/drawing/2014/chart" uri="{C3380CC4-5D6E-409C-BE32-E72D297353CC}">
                <c16:uniqueId val="{0000000D-F168-4113-84B1-F8F8DB483D26}"/>
              </c:ext>
            </c:extLst>
          </c:dPt>
          <c:dPt>
            <c:idx val="7"/>
            <c:bubble3D val="0"/>
            <c:spPr>
              <a:solidFill>
                <a:srgbClr val="636466"/>
              </a:solidFill>
              <a:ln w="9525">
                <a:noFill/>
                <a:prstDash val="solid"/>
              </a:ln>
            </c:spPr>
            <c:extLst>
              <c:ext xmlns:c16="http://schemas.microsoft.com/office/drawing/2014/chart" uri="{C3380CC4-5D6E-409C-BE32-E72D297353CC}">
                <c16:uniqueId val="{0000000F-F168-4113-84B1-F8F8DB483D26}"/>
              </c:ext>
            </c:extLst>
          </c:dPt>
          <c:dPt>
            <c:idx val="8"/>
            <c:bubble3D val="0"/>
            <c:spPr>
              <a:solidFill>
                <a:srgbClr val="5D6C76"/>
              </a:solidFill>
              <a:ln w="9525">
                <a:noFill/>
                <a:prstDash val="solid"/>
              </a:ln>
            </c:spPr>
            <c:extLst>
              <c:ext xmlns:c16="http://schemas.microsoft.com/office/drawing/2014/chart" uri="{C3380CC4-5D6E-409C-BE32-E72D297353CC}">
                <c16:uniqueId val="{00000011-F168-4113-84B1-F8F8DB483D26}"/>
              </c:ext>
            </c:extLst>
          </c:dPt>
          <c:dPt>
            <c:idx val="9"/>
            <c:bubble3D val="0"/>
            <c:spPr>
              <a:solidFill>
                <a:srgbClr val="CFD3AB"/>
              </a:solidFill>
              <a:ln w="9525">
                <a:noFill/>
                <a:prstDash val="solid"/>
              </a:ln>
            </c:spPr>
            <c:extLst>
              <c:ext xmlns:c16="http://schemas.microsoft.com/office/drawing/2014/chart" uri="{C3380CC4-5D6E-409C-BE32-E72D297353CC}">
                <c16:uniqueId val="{00000013-F168-4113-84B1-F8F8DB483D26}"/>
              </c:ext>
            </c:extLst>
          </c:dPt>
          <c:dPt>
            <c:idx val="10"/>
            <c:bubble3D val="0"/>
            <c:spPr>
              <a:solidFill>
                <a:srgbClr val="D3C9A4"/>
              </a:solidFill>
              <a:ln w="9525">
                <a:noFill/>
                <a:prstDash val="solid"/>
              </a:ln>
            </c:spPr>
            <c:extLst>
              <c:ext xmlns:c16="http://schemas.microsoft.com/office/drawing/2014/chart" uri="{C3380CC4-5D6E-409C-BE32-E72D297353CC}">
                <c16:uniqueId val="{00000015-F168-4113-84B1-F8F8DB483D26}"/>
              </c:ext>
            </c:extLst>
          </c:dPt>
          <c:dPt>
            <c:idx val="11"/>
            <c:bubble3D val="0"/>
            <c:spPr>
              <a:solidFill>
                <a:srgbClr val="C87D67"/>
              </a:solidFill>
              <a:ln w="9525">
                <a:noFill/>
                <a:prstDash val="solid"/>
              </a:ln>
            </c:spPr>
            <c:extLst>
              <c:ext xmlns:c16="http://schemas.microsoft.com/office/drawing/2014/chart" uri="{C3380CC4-5D6E-409C-BE32-E72D297353CC}">
                <c16:uniqueId val="{00000017-F168-4113-84B1-F8F8DB483D26}"/>
              </c:ext>
            </c:extLst>
          </c:dPt>
          <c:dPt>
            <c:idx val="12"/>
            <c:bubble3D val="0"/>
            <c:spPr>
              <a:solidFill>
                <a:srgbClr val="5A7719"/>
              </a:solidFill>
              <a:ln w="9525">
                <a:noFill/>
                <a:prstDash val="solid"/>
              </a:ln>
            </c:spPr>
            <c:extLst>
              <c:ext xmlns:c16="http://schemas.microsoft.com/office/drawing/2014/chart" uri="{C3380CC4-5D6E-409C-BE32-E72D297353CC}">
                <c16:uniqueId val="{00000019-F168-4113-84B1-F8F8DB483D26}"/>
              </c:ext>
            </c:extLst>
          </c:dPt>
          <c:dPt>
            <c:idx val="13"/>
            <c:bubble3D val="0"/>
            <c:spPr>
              <a:solidFill>
                <a:srgbClr val="685B4E"/>
              </a:solidFill>
              <a:ln w="9525">
                <a:noFill/>
                <a:prstDash val="solid"/>
              </a:ln>
            </c:spPr>
            <c:extLst>
              <c:ext xmlns:c16="http://schemas.microsoft.com/office/drawing/2014/chart" uri="{C3380CC4-5D6E-409C-BE32-E72D297353CC}">
                <c16:uniqueId val="{0000001B-F168-4113-84B1-F8F8DB483D26}"/>
              </c:ext>
            </c:extLst>
          </c:dPt>
          <c:dPt>
            <c:idx val="14"/>
            <c:bubble3D val="0"/>
            <c:spPr>
              <a:solidFill>
                <a:srgbClr val="7C1803"/>
              </a:solidFill>
              <a:ln w="9525">
                <a:noFill/>
                <a:prstDash val="solid"/>
              </a:ln>
            </c:spPr>
            <c:extLst>
              <c:ext xmlns:c16="http://schemas.microsoft.com/office/drawing/2014/chart" uri="{C3380CC4-5D6E-409C-BE32-E72D297353CC}">
                <c16:uniqueId val="{0000001D-F168-4113-84B1-F8F8DB483D26}"/>
              </c:ext>
            </c:extLst>
          </c:dPt>
          <c:dLbls>
            <c:dLbl>
              <c:idx val="0"/>
              <c:layout>
                <c:manualLayout>
                  <c:x val="3.6580964291976961E-3"/>
                  <c:y val="3.7411440019704777E-2"/>
                </c:manualLayout>
              </c:layout>
              <c:numFmt formatCode="0%" sourceLinked="0"/>
              <c:spPr>
                <a:noFill/>
                <a:ln w="25400">
                  <a:noFill/>
                </a:ln>
                <a:effectLst/>
              </c:spPr>
              <c:txPr>
                <a:bodyPr/>
                <a:lstStyle/>
                <a:p>
                  <a:pPr>
                    <a:defRPr sz="700">
                      <a:solidFill>
                        <a:sysClr val="windowText" lastClr="000000"/>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68-4113-84B1-F8F8DB483D26}"/>
                </c:ext>
              </c:extLst>
            </c:dLbl>
            <c:dLbl>
              <c:idx val="1"/>
              <c:numFmt formatCode="0%" sourceLinked="0"/>
              <c:spPr>
                <a:noFill/>
                <a:ln w="25400">
                  <a:noFill/>
                </a:ln>
                <a:effectLst/>
              </c:spPr>
              <c:txPr>
                <a:bodyPr/>
                <a:lstStyle/>
                <a:p>
                  <a:pPr>
                    <a:defRPr sz="700">
                      <a:solidFill>
                        <a:schemeClr val="bg1"/>
                      </a:solidFill>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F168-4113-84B1-F8F8DB483D26}"/>
                </c:ext>
              </c:extLst>
            </c:dLbl>
            <c:dLbl>
              <c:idx val="2"/>
              <c:layout>
                <c:manualLayout>
                  <c:x val="0.11202376382140201"/>
                  <c:y val="-0.18591729036036869"/>
                </c:manualLayout>
              </c:layout>
              <c:numFmt formatCode="0%" sourceLinked="0"/>
              <c:spPr>
                <a:noFill/>
                <a:ln w="25400">
                  <a:noFill/>
                </a:ln>
                <a:effectLst/>
              </c:spPr>
              <c:txPr>
                <a:bodyPr/>
                <a:lstStyle/>
                <a:p>
                  <a:pPr>
                    <a:defRPr sz="700">
                      <a:solidFill>
                        <a:schemeClr val="bg1"/>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68-4113-84B1-F8F8DB483D26}"/>
                </c:ext>
              </c:extLst>
            </c:dLbl>
            <c:dLbl>
              <c:idx val="3"/>
              <c:layout>
                <c:manualLayout>
                  <c:x val="-5.9077340653796662E-2"/>
                  <c:y val="3.60208568087181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168-4113-84B1-F8F8DB483D26}"/>
                </c:ext>
              </c:extLst>
            </c:dLbl>
            <c:dLbl>
              <c:idx val="4"/>
              <c:layout>
                <c:manualLayout>
                  <c:x val="7.9711204541065908E-3"/>
                  <c:y val="-1.021651981823506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68-4113-84B1-F8F8DB483D26}"/>
                </c:ext>
              </c:extLst>
            </c:dLbl>
            <c:dLbl>
              <c:idx val="5"/>
              <c:delete val="1"/>
              <c:extLst>
                <c:ext xmlns:c15="http://schemas.microsoft.com/office/drawing/2012/chart" uri="{CE6537A1-D6FC-4f65-9D91-7224C49458BB}"/>
                <c:ext xmlns:c16="http://schemas.microsoft.com/office/drawing/2014/chart" uri="{C3380CC4-5D6E-409C-BE32-E72D297353CC}">
                  <c16:uniqueId val="{0000000B-F168-4113-84B1-F8F8DB483D26}"/>
                </c:ext>
              </c:extLst>
            </c:dLbl>
            <c:numFmt formatCode="0%" sourceLinked="0"/>
            <c:spPr>
              <a:noFill/>
              <a:ln w="25400">
                <a:noFill/>
              </a:ln>
              <a:effectLst/>
            </c:spPr>
            <c:txPr>
              <a:bodyPr wrap="square" lIns="38100" tIns="19050" rIns="38100" bIns="19050" anchor="ctr">
                <a:spAutoFit/>
              </a:bodyPr>
              <a:lstStyle/>
              <a:p>
                <a:pPr>
                  <a:defRPr sz="7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'[Slide 13_Additional Investor Presentation Excel Backup vQ1_23.xlsx]Conservative Investment Portfol'!$B$62:$B$66</c:f>
              <c:strCache>
                <c:ptCount val="5"/>
                <c:pt idx="0">
                  <c:v>Cash &amp; Cash Equivalents</c:v>
                </c:pt>
                <c:pt idx="1">
                  <c:v>Term Deposits</c:v>
                </c:pt>
                <c:pt idx="2">
                  <c:v>Bonds</c:v>
                </c:pt>
                <c:pt idx="3">
                  <c:v>Equity Securities</c:v>
                </c:pt>
                <c:pt idx="4">
                  <c:v>Real Estate</c:v>
                </c:pt>
              </c:strCache>
            </c:strRef>
          </c:cat>
          <c:val>
            <c:numRef>
              <c:f>'[Slide 13_Additional Investor Presentation Excel Backup vQ1_23.xlsx]Conservative Investment Portfol'!$E$62:$E$66</c:f>
              <c:numCache>
                <c:formatCode>0.0%</c:formatCode>
                <c:ptCount val="5"/>
                <c:pt idx="0">
                  <c:v>8.7999999999999995E-2</c:v>
                </c:pt>
                <c:pt idx="1">
                  <c:v>0.2110868118284682</c:v>
                </c:pt>
                <c:pt idx="2">
                  <c:v>0.66102500713131118</c:v>
                </c:pt>
                <c:pt idx="3">
                  <c:v>3.6892649995245788E-2</c:v>
                </c:pt>
                <c:pt idx="4">
                  <c:v>3.423029381002187E-3</c:v>
                </c:pt>
              </c:numCache>
            </c:numRef>
          </c:val>
          <c:extLst>
            <c:ext xmlns:c16="http://schemas.microsoft.com/office/drawing/2014/chart" uri="{C3380CC4-5D6E-409C-BE32-E72D297353CC}">
              <c16:uniqueId val="{0000001E-F168-4113-84B1-F8F8DB483D26}"/>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2540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8575-42BD-9DE2-BE8C1274EE08}"/>
              </c:ext>
            </c:extLst>
          </c:dPt>
          <c:dPt>
            <c:idx val="1"/>
            <c:bubble3D val="0"/>
            <c:spPr>
              <a:solidFill>
                <a:srgbClr val="3CB4E7"/>
              </a:solidFill>
              <a:ln w="19050">
                <a:noFill/>
              </a:ln>
              <a:effectLst/>
            </c:spPr>
            <c:extLst>
              <c:ext xmlns:c16="http://schemas.microsoft.com/office/drawing/2014/chart" uri="{C3380CC4-5D6E-409C-BE32-E72D297353CC}">
                <c16:uniqueId val="{00000003-8575-42BD-9DE2-BE8C1274EE08}"/>
              </c:ext>
            </c:extLst>
          </c:dPt>
          <c:dPt>
            <c:idx val="2"/>
            <c:bubble3D val="0"/>
            <c:spPr>
              <a:solidFill>
                <a:srgbClr val="339933"/>
              </a:solidFill>
              <a:ln w="19050">
                <a:noFill/>
              </a:ln>
              <a:effectLst/>
            </c:spPr>
            <c:extLst>
              <c:ext xmlns:c16="http://schemas.microsoft.com/office/drawing/2014/chart" uri="{C3380CC4-5D6E-409C-BE32-E72D297353CC}">
                <c16:uniqueId val="{00000005-8575-42BD-9DE2-BE8C1274EE08}"/>
              </c:ext>
            </c:extLst>
          </c:dPt>
          <c:dPt>
            <c:idx val="3"/>
            <c:bubble3D val="0"/>
            <c:spPr>
              <a:solidFill>
                <a:srgbClr val="8DBB36"/>
              </a:solidFill>
              <a:ln w="19050">
                <a:noFill/>
              </a:ln>
              <a:effectLst/>
            </c:spPr>
            <c:extLst>
              <c:ext xmlns:c16="http://schemas.microsoft.com/office/drawing/2014/chart" uri="{C3380CC4-5D6E-409C-BE32-E72D297353CC}">
                <c16:uniqueId val="{00000007-8575-42BD-9DE2-BE8C1274EE08}"/>
              </c:ext>
            </c:extLst>
          </c:dPt>
          <c:dPt>
            <c:idx val="4"/>
            <c:bubble3D val="0"/>
            <c:spPr>
              <a:solidFill>
                <a:srgbClr val="FF6600"/>
              </a:solidFill>
              <a:ln w="19050">
                <a:noFill/>
              </a:ln>
              <a:effectLst/>
            </c:spPr>
            <c:extLst>
              <c:ext xmlns:c16="http://schemas.microsoft.com/office/drawing/2014/chart" uri="{C3380CC4-5D6E-409C-BE32-E72D297353CC}">
                <c16:uniqueId val="{00000009-8575-42BD-9DE2-BE8C1274EE08}"/>
              </c:ext>
            </c:extLst>
          </c:dPt>
          <c:dPt>
            <c:idx val="5"/>
            <c:bubble3D val="0"/>
            <c:spPr>
              <a:solidFill>
                <a:srgbClr val="A2C6EA"/>
              </a:solidFill>
              <a:ln w="19050">
                <a:noFill/>
              </a:ln>
              <a:effectLst/>
            </c:spPr>
            <c:extLst>
              <c:ext xmlns:c16="http://schemas.microsoft.com/office/drawing/2014/chart" uri="{C3380CC4-5D6E-409C-BE32-E72D297353CC}">
                <c16:uniqueId val="{0000000B-8575-42BD-9DE2-BE8C1274EE08}"/>
              </c:ext>
            </c:extLst>
          </c:dPt>
          <c:dLbls>
            <c:dLbl>
              <c:idx val="0"/>
              <c:layout>
                <c:manualLayout>
                  <c:x val="-2.7777777777777779E-3"/>
                  <c:y val="4.1666666666666644E-2"/>
                </c:manualLayout>
              </c:layout>
              <c:tx>
                <c:rich>
                  <a:bodyPr/>
                  <a:lstStyle/>
                  <a:p>
                    <a:fld id="{9A9572E3-924B-40CF-98A8-BB5882903DE2}" type="CELLRANGE">
                      <a:rPr lang="en-US"/>
                      <a:pPr/>
                      <a:t>[CELLRANGE]</a:t>
                    </a:fld>
                    <a:endParaRPr lang="en-US" baseline="0"/>
                  </a:p>
                  <a:p>
                    <a:fld id="{DAE0A3EF-AC28-4495-BC64-A633D6322AB7}" type="VALUE">
                      <a:rPr lang="en-US"/>
                      <a:pPr/>
                      <a:t>[VALUE]</a:t>
                    </a:fld>
                    <a:endParaRPr lang="en-GB"/>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8575-42BD-9DE2-BE8C1274EE08}"/>
                </c:ext>
              </c:extLst>
            </c:dLbl>
            <c:dLbl>
              <c:idx val="1"/>
              <c:layout>
                <c:manualLayout>
                  <c:x val="-1.1111111111111112E-2"/>
                  <c:y val="0"/>
                </c:manualLayout>
              </c:layout>
              <c:tx>
                <c:rich>
                  <a:bodyPr/>
                  <a:lstStyle/>
                  <a:p>
                    <a:fld id="{F9DD78D8-8208-4CC6-98DD-E3EF01985D38}" type="CELLRANGE">
                      <a:rPr lang="en-US"/>
                      <a:pPr/>
                      <a:t>[CELLRANGE]</a:t>
                    </a:fld>
                    <a:endParaRPr lang="en-US" baseline="0"/>
                  </a:p>
                  <a:p>
                    <a:fld id="{BC86D3A3-7D5F-4F42-9F7F-010F1079DEFB}" type="VALUE">
                      <a:rPr lang="en-US"/>
                      <a:pPr/>
                      <a:t>[VALUE]</a:t>
                    </a:fld>
                    <a:endParaRPr lang="en-GB"/>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8575-42BD-9DE2-BE8C1274EE08}"/>
                </c:ext>
              </c:extLst>
            </c:dLbl>
            <c:dLbl>
              <c:idx val="2"/>
              <c:layout>
                <c:manualLayout>
                  <c:x val="0"/>
                  <c:y val="-2.3148148148148147E-2"/>
                </c:manualLayout>
              </c:layout>
              <c:tx>
                <c:rich>
                  <a:bodyPr/>
                  <a:lstStyle/>
                  <a:p>
                    <a:fld id="{1536848C-918A-4C3A-9F2E-3ACBC0C8CA70}" type="CELLRANGE">
                      <a:rPr lang="en-US"/>
                      <a:pPr/>
                      <a:t>[CELLRANGE]</a:t>
                    </a:fld>
                    <a:endParaRPr lang="en-US" baseline="0"/>
                  </a:p>
                  <a:p>
                    <a:fld id="{2A5783C9-ECE8-4BF9-B04C-DB1D0C0988A1}" type="VALUE">
                      <a:rPr lang="en-US"/>
                      <a:pPr/>
                      <a:t>[VALUE]</a:t>
                    </a:fld>
                    <a:endParaRPr lang="en-GB"/>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8575-42BD-9DE2-BE8C1274EE08}"/>
                </c:ext>
              </c:extLst>
            </c:dLbl>
            <c:dLbl>
              <c:idx val="3"/>
              <c:layout>
                <c:manualLayout>
                  <c:x val="0"/>
                  <c:y val="-9.2592592592592587E-3"/>
                </c:manualLayout>
              </c:layout>
              <c:tx>
                <c:rich>
                  <a:bodyPr/>
                  <a:lstStyle/>
                  <a:p>
                    <a:fld id="{5E087749-B1F0-44A8-9211-4CA70CBD2EA2}" type="CELLRANGE">
                      <a:rPr lang="en-US"/>
                      <a:pPr/>
                      <a:t>[CELLRANGE]</a:t>
                    </a:fld>
                    <a:endParaRPr lang="en-US" baseline="0"/>
                  </a:p>
                  <a:p>
                    <a:fld id="{B64CF2C2-D539-40C4-8499-3DCF8F3E600A}" type="VALUE">
                      <a:rPr lang="en-US"/>
                      <a:pPr/>
                      <a:t>[VALUE]</a:t>
                    </a:fld>
                    <a:endParaRPr lang="en-GB"/>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8575-42BD-9DE2-BE8C1274EE08}"/>
                </c:ext>
              </c:extLst>
            </c:dLbl>
            <c:dLbl>
              <c:idx val="4"/>
              <c:layout>
                <c:manualLayout>
                  <c:x val="8.3333333333333072E-3"/>
                  <c:y val="-4.2437781360066642E-17"/>
                </c:manualLayout>
              </c:layout>
              <c:tx>
                <c:rich>
                  <a:bodyPr/>
                  <a:lstStyle/>
                  <a:p>
                    <a:fld id="{FEF52BE3-B025-4BBF-9CFB-E5421F43BD05}" type="CELLRANGE">
                      <a:rPr lang="en-US"/>
                      <a:pPr/>
                      <a:t>[CELLRANGE]</a:t>
                    </a:fld>
                    <a:endParaRPr lang="en-US" baseline="0"/>
                  </a:p>
                  <a:p>
                    <a:fld id="{45C8714E-AFB1-4C49-A97A-F04F39A4A406}" type="VALUE">
                      <a:rPr lang="en-US"/>
                      <a:pPr/>
                      <a:t>[VALUE]</a:t>
                    </a:fld>
                    <a:endParaRPr lang="en-GB"/>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8575-42BD-9DE2-BE8C1274EE08}"/>
                </c:ext>
              </c:extLst>
            </c:dLbl>
            <c:dLbl>
              <c:idx val="5"/>
              <c:layout>
                <c:manualLayout>
                  <c:x val="1.3888888888888838E-2"/>
                  <c:y val="9.2592592592592587E-3"/>
                </c:manualLayout>
              </c:layout>
              <c:tx>
                <c:rich>
                  <a:bodyPr/>
                  <a:lstStyle/>
                  <a:p>
                    <a:fld id="{CDA43707-C060-4FAD-A8C2-330716EAE010}" type="CELLRANGE">
                      <a:rPr lang="en-US"/>
                      <a:pPr/>
                      <a:t>[CELLRANGE]</a:t>
                    </a:fld>
                    <a:endParaRPr lang="en-US" baseline="0"/>
                  </a:p>
                  <a:p>
                    <a:fld id="{669A17CD-578A-4E63-9545-9157BDA377F9}" type="VALUE">
                      <a:rPr lang="en-US"/>
                      <a:pPr/>
                      <a:t>[VALUE]</a:t>
                    </a:fld>
                    <a:endParaRPr lang="en-GB"/>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8575-42BD-9DE2-BE8C1274EE0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'[Slide 13_Additional Investor Presentation Excel Backup vQ1_23.xlsx]Conservative Investment Portfol'!$D$80:$D$85</c:f>
              <c:numCache>
                <c:formatCode>0.0%</c:formatCode>
                <c:ptCount val="6"/>
                <c:pt idx="0">
                  <c:v>0.39400000000000002</c:v>
                </c:pt>
                <c:pt idx="1">
                  <c:v>8.4000000000000005E-2</c:v>
                </c:pt>
                <c:pt idx="2">
                  <c:v>0.16900000000000001</c:v>
                </c:pt>
                <c:pt idx="3">
                  <c:v>0.20300000000000001</c:v>
                </c:pt>
                <c:pt idx="4">
                  <c:v>0.14399999999999999</c:v>
                </c:pt>
                <c:pt idx="5">
                  <c:v>6.0000000000000001E-3</c:v>
                </c:pt>
              </c:numCache>
            </c:numRef>
          </c:val>
          <c:extLst>
            <c:ext xmlns:c15="http://schemas.microsoft.com/office/drawing/2012/chart" uri="{02D57815-91ED-43cb-92C2-25804820EDAC}">
              <c15:datalabelsRange>
                <c15:f>'[Slide 13_Additional Investor Presentation Excel Backup vQ1_23.xlsx]Conservative Investment Portfol'!$B$80:$B$85</c15:f>
                <c15:dlblRangeCache>
                  <c:ptCount val="6"/>
                  <c:pt idx="0">
                    <c:v>North America</c:v>
                  </c:pt>
                  <c:pt idx="1">
                    <c:v>UK</c:v>
                  </c:pt>
                  <c:pt idx="2">
                    <c:v>Europe</c:v>
                  </c:pt>
                  <c:pt idx="3">
                    <c:v>Australasia</c:v>
                  </c:pt>
                  <c:pt idx="4">
                    <c:v>Middle East</c:v>
                  </c:pt>
                  <c:pt idx="5">
                    <c:v>Worldwide</c:v>
                  </c:pt>
                </c15:dlblRangeCache>
              </c15:datalabelsRange>
            </c:ext>
            <c:ext xmlns:c16="http://schemas.microsoft.com/office/drawing/2014/chart" uri="{C3380CC4-5D6E-409C-BE32-E72D297353CC}">
              <c16:uniqueId val="{0000000C-8575-42BD-9DE2-BE8C1274EE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955295382640275E-2"/>
          <c:y val="0.17889583763441949"/>
          <c:w val="0.92208940923471949"/>
          <c:h val="0.69822508389043858"/>
        </c:manualLayout>
      </c:layout>
      <c:barChart>
        <c:barDir val="col"/>
        <c:grouping val="clustered"/>
        <c:varyColors val="0"/>
        <c:ser>
          <c:idx val="0"/>
          <c:order val="0"/>
          <c:tx>
            <c:strRef>
              <c:f>'[Slide14_Additional Investor Presentation Excel Backup vQ4_22.xlsx]Thoughtful Reserving Philosophy'!$C$1</c:f>
              <c:strCache>
                <c:ptCount val="1"/>
                <c:pt idx="0">
                  <c:v>IBNR Net Reserves as % of Total Net Reserves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'[Slide14_Additional Investor Presentation Excel Backup vQ4_22.xlsx]Thoughtful Reserving Philosophy'!$C$2:$D$2</c:f>
              <c:strCache>
                <c:ptCount val="2"/>
                <c:pt idx="0">
                  <c:v>2017</c:v>
                </c:pt>
                <c:pt idx="1">
                  <c:v>9M 2023</c:v>
                </c:pt>
              </c:strCache>
            </c:strRef>
          </c:cat>
          <c:val>
            <c:numRef>
              <c:f>'[Slide14_Additional Investor Presentation Excel Backup vQ4_22.xlsx]Thoughtful Reserving Philosophy'!$C$3:$D$3</c:f>
              <c:numCache>
                <c:formatCode>0%_);\(0%\);0%_);@_)</c:formatCode>
                <c:ptCount val="2"/>
                <c:pt idx="0">
                  <c:v>0.37</c:v>
                </c:pt>
                <c:pt idx="1">
                  <c:v>0.54</c:v>
                </c:pt>
              </c:numCache>
            </c:numRef>
          </c:val>
          <c:extLst>
            <c:ext xmlns:c16="http://schemas.microsoft.com/office/drawing/2014/chart" uri="{C3380CC4-5D6E-409C-BE32-E72D297353CC}">
              <c16:uniqueId val="{00000000-CFC1-47F4-BF98-24FCA615363C}"/>
            </c:ext>
          </c:extLst>
        </c:ser>
        <c:dLbls>
          <c:showLegendKey val="0"/>
          <c:showVal val="0"/>
          <c:showCatName val="0"/>
          <c:showSerName val="0"/>
          <c:showPercent val="0"/>
          <c:showBubbleSize val="0"/>
        </c:dLbls>
        <c:gapWidth val="219"/>
        <c:overlap val="-27"/>
        <c:axId val="327255712"/>
        <c:axId val="327261984"/>
      </c:barChart>
      <c:catAx>
        <c:axId val="3272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261984"/>
        <c:crosses val="autoZero"/>
        <c:auto val="1"/>
        <c:lblAlgn val="ctr"/>
        <c:lblOffset val="100"/>
        <c:noMultiLvlLbl val="0"/>
      </c:catAx>
      <c:valAx>
        <c:axId val="327261984"/>
        <c:scaling>
          <c:orientation val="minMax"/>
          <c:max val="0.70000000000000007"/>
        </c:scaling>
        <c:delete val="0"/>
        <c:axPos val="l"/>
        <c:numFmt formatCode="0%_);\(0%\);0%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2557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359240069084632E-2"/>
          <c:y val="6.7071950246344186E-2"/>
          <c:w val="0.92400690846286704"/>
          <c:h val="0.77879670808755685"/>
        </c:manualLayout>
      </c:layout>
      <c:barChart>
        <c:barDir val="col"/>
        <c:grouping val="clustered"/>
        <c:varyColors val="0"/>
        <c:ser>
          <c:idx val="0"/>
          <c:order val="0"/>
          <c:tx>
            <c:strRef>
              <c:f>'[Slide14_Additional Investor Presentation Excel Backup vQ4_22.xlsx]Thoughtful Reserving Philosophy'!$A$1</c:f>
              <c:strCache>
                <c:ptCount val="1"/>
                <c:pt idx="0">
                  <c:v>Specialty - Long Tail as % of Total NPW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'[Slide14_Additional Investor Presentation Excel Backup vQ4_22.xlsx]Thoughtful Reserving Philosophy'!$A$2:$B$2</c:f>
              <c:strCache>
                <c:ptCount val="2"/>
                <c:pt idx="0">
                  <c:v>2017</c:v>
                </c:pt>
                <c:pt idx="1">
                  <c:v>9M 2023</c:v>
                </c:pt>
              </c:strCache>
            </c:strRef>
          </c:cat>
          <c:val>
            <c:numRef>
              <c:f>'[Slide14_Additional Investor Presentation Excel Backup vQ4_22.xlsx]Thoughtful Reserving Philosophy'!$A$3:$B$3</c:f>
              <c:numCache>
                <c:formatCode>0%_);\(0%\);0%_);@_)</c:formatCode>
                <c:ptCount val="2"/>
                <c:pt idx="0">
                  <c:v>0.31</c:v>
                </c:pt>
                <c:pt idx="1">
                  <c:v>0.31</c:v>
                </c:pt>
              </c:numCache>
            </c:numRef>
          </c:val>
          <c:extLst>
            <c:ext xmlns:c16="http://schemas.microsoft.com/office/drawing/2014/chart" uri="{C3380CC4-5D6E-409C-BE32-E72D297353CC}">
              <c16:uniqueId val="{00000000-387F-46ED-AE3F-3F0D92D2D4D4}"/>
            </c:ext>
          </c:extLst>
        </c:ser>
        <c:dLbls>
          <c:showLegendKey val="0"/>
          <c:showVal val="0"/>
          <c:showCatName val="0"/>
          <c:showSerName val="0"/>
          <c:showPercent val="0"/>
          <c:showBubbleSize val="0"/>
        </c:dLbls>
        <c:gapWidth val="219"/>
        <c:overlap val="-27"/>
        <c:axId val="327259632"/>
        <c:axId val="327261200"/>
      </c:barChart>
      <c:catAx>
        <c:axId val="32725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261200"/>
        <c:crosses val="autoZero"/>
        <c:auto val="1"/>
        <c:lblAlgn val="ctr"/>
        <c:lblOffset val="100"/>
        <c:noMultiLvlLbl val="0"/>
      </c:catAx>
      <c:valAx>
        <c:axId val="327261200"/>
        <c:scaling>
          <c:orientation val="minMax"/>
          <c:max val="0.70000000000000007"/>
        </c:scaling>
        <c:delete val="0"/>
        <c:axPos val="l"/>
        <c:numFmt formatCode="0%_);\(0%\);0%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2596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887079261672096E-2"/>
          <c:y val="7.792207792207792E-2"/>
          <c:w val="0.95222584147665579"/>
          <c:h val="0.70886634625217304"/>
        </c:manualLayout>
      </c:layout>
      <c:barChart>
        <c:barDir val="col"/>
        <c:grouping val="clustered"/>
        <c:varyColors val="0"/>
        <c:ser>
          <c:idx val="0"/>
          <c:order val="0"/>
          <c:tx>
            <c:strRef>
              <c:f>'[Slide14_Additional Investor Presentation Excel Backup vQ4_22.xlsx]Thoughtful Reserving Philosophy'!$A$30</c:f>
              <c:strCache>
                <c:ptCount val="1"/>
                <c:pt idx="0">
                  <c:v>Favorable Reserve Development</c:v>
                </c:pt>
              </c:strCache>
            </c:strRef>
          </c:tx>
          <c:spPr>
            <a:solidFill>
              <a:schemeClr val="accent1"/>
            </a:solidFill>
            <a:ln>
              <a:noFill/>
            </a:ln>
            <a:effectLst/>
          </c:spPr>
          <c:invertIfNegative val="0"/>
          <c:dLbls>
            <c:dLbl>
              <c:idx val="6"/>
              <c:layout>
                <c:manualLayout>
                  <c:x val="-1.5989638570741208E-16"/>
                  <c:y val="1.7926289629939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F3-4BB0-B3D1-9E9186E284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'[Slide14_Additional Investor Presentation Excel Backup vQ4_22.xlsx]Thoughtful Reserving Philosophy'!$B$31:$J$31</c:f>
              <c:strCache>
                <c:ptCount val="9"/>
                <c:pt idx="0">
                  <c:v>2015</c:v>
                </c:pt>
                <c:pt idx="1">
                  <c:v>2016</c:v>
                </c:pt>
                <c:pt idx="2">
                  <c:v>2017</c:v>
                </c:pt>
                <c:pt idx="3">
                  <c:v>2018</c:v>
                </c:pt>
                <c:pt idx="4">
                  <c:v>2019</c:v>
                </c:pt>
                <c:pt idx="5">
                  <c:v>2020</c:v>
                </c:pt>
                <c:pt idx="6">
                  <c:v>2021</c:v>
                </c:pt>
                <c:pt idx="7">
                  <c:v>2022</c:v>
                </c:pt>
                <c:pt idx="8">
                  <c:v>9/30/2023</c:v>
                </c:pt>
              </c:strCache>
            </c:strRef>
          </c:cat>
          <c:val>
            <c:numRef>
              <c:f>'[Slide14_Additional Investor Presentation Excel Backup vQ4_22.xlsx]Thoughtful Reserving Philosophy'!$B$32:$J$32</c:f>
              <c:numCache>
                <c:formatCode>"$"#,##0_);\("$"#,##0\);"$"#,##0_);@_)</c:formatCode>
                <c:ptCount val="9"/>
                <c:pt idx="0">
                  <c:v>24</c:v>
                </c:pt>
                <c:pt idx="1">
                  <c:v>27</c:v>
                </c:pt>
                <c:pt idx="2">
                  <c:v>23</c:v>
                </c:pt>
                <c:pt idx="3">
                  <c:v>9</c:v>
                </c:pt>
                <c:pt idx="4">
                  <c:v>6.3</c:v>
                </c:pt>
                <c:pt idx="5">
                  <c:v>6.1</c:v>
                </c:pt>
                <c:pt idx="6">
                  <c:v>16.100000000000001</c:v>
                </c:pt>
                <c:pt idx="7">
                  <c:v>40</c:v>
                </c:pt>
                <c:pt idx="8">
                  <c:v>41.3</c:v>
                </c:pt>
              </c:numCache>
            </c:numRef>
          </c:val>
          <c:extLst>
            <c:ext xmlns:c16="http://schemas.microsoft.com/office/drawing/2014/chart" uri="{C3380CC4-5D6E-409C-BE32-E72D297353CC}">
              <c16:uniqueId val="{00000001-2977-4DB8-8F8F-E07C55EA54D4}"/>
            </c:ext>
          </c:extLst>
        </c:ser>
        <c:dLbls>
          <c:showLegendKey val="0"/>
          <c:showVal val="0"/>
          <c:showCatName val="0"/>
          <c:showSerName val="0"/>
          <c:showPercent val="0"/>
          <c:showBubbleSize val="0"/>
        </c:dLbls>
        <c:gapWidth val="100"/>
        <c:axId val="327260024"/>
        <c:axId val="327254928"/>
      </c:barChart>
      <c:lineChart>
        <c:grouping val="standard"/>
        <c:varyColors val="0"/>
        <c:ser>
          <c:idx val="1"/>
          <c:order val="1"/>
          <c:tx>
            <c:strRef>
              <c:f>'[Slide14_Additional Investor Presentation Excel Backup vQ4_22.xlsx]Thoughtful Reserving Philosophy'!$A$33</c:f>
              <c:strCache>
                <c:ptCount val="1"/>
                <c:pt idx="0">
                  <c:v>Favorable Development / NPE</c:v>
                </c:pt>
              </c:strCache>
            </c:strRef>
          </c:tx>
          <c:spPr>
            <a:ln w="19050" cap="rnd">
              <a:solidFill>
                <a:srgbClr val="3CB4E7"/>
              </a:solidFill>
              <a:round/>
            </a:ln>
            <a:effectLst/>
          </c:spPr>
          <c:marker>
            <c:symbol val="square"/>
            <c:size val="5"/>
            <c:spPr>
              <a:solidFill>
                <a:schemeClr val="accent2"/>
              </a:solidFill>
              <a:ln w="19050">
                <a:noFill/>
              </a:ln>
              <a:effectLst/>
            </c:spPr>
          </c:marker>
          <c:dLbls>
            <c:dLbl>
              <c:idx val="3"/>
              <c:layout>
                <c:manualLayout>
                  <c:x val="-3.1015243615720674E-2"/>
                  <c:y val="5.4710266924812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F3-4BB0-B3D1-9E9186E284B6}"/>
                </c:ext>
              </c:extLst>
            </c:dLbl>
            <c:dLbl>
              <c:idx val="4"/>
              <c:layout>
                <c:manualLayout>
                  <c:x val="-4.6216112236784734E-2"/>
                  <c:y val="2.9256406556273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F3-4BB0-B3D1-9E9186E284B6}"/>
                </c:ext>
              </c:extLst>
            </c:dLbl>
            <c:dLbl>
              <c:idx val="5"/>
              <c:layout>
                <c:manualLayout>
                  <c:x val="-4.6216112236784651E-2"/>
                  <c:y val="1.6529476372003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F3-4BB0-B3D1-9E9186E284B6}"/>
                </c:ext>
              </c:extLst>
            </c:dLbl>
            <c:dLbl>
              <c:idx val="6"/>
              <c:layout>
                <c:manualLayout>
                  <c:x val="-3.1015243615720674E-2"/>
                  <c:y val="5.4710266924812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F3-4BB0-B3D1-9E9186E284B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'[Slide14_Additional Investor Presentation Excel Backup vQ4_22.xlsx]Thoughtful Reserving Philosophy'!$B$31:$I$31</c:f>
              <c:numCache>
                <c:formatCode>General</c:formatCode>
                <c:ptCount val="8"/>
                <c:pt idx="0">
                  <c:v>2015</c:v>
                </c:pt>
                <c:pt idx="1">
                  <c:v>2016</c:v>
                </c:pt>
                <c:pt idx="2">
                  <c:v>2017</c:v>
                </c:pt>
                <c:pt idx="3">
                  <c:v>2018</c:v>
                </c:pt>
                <c:pt idx="4">
                  <c:v>2019</c:v>
                </c:pt>
                <c:pt idx="5">
                  <c:v>2020</c:v>
                </c:pt>
                <c:pt idx="6">
                  <c:v>2021</c:v>
                </c:pt>
                <c:pt idx="7">
                  <c:v>2022</c:v>
                </c:pt>
              </c:numCache>
            </c:numRef>
          </c:cat>
          <c:val>
            <c:numRef>
              <c:f>'[Slide14_Additional Investor Presentation Excel Backup vQ4_22.xlsx]Thoughtful Reserving Philosophy'!$B$33:$J$33</c:f>
              <c:numCache>
                <c:formatCode>0%_);\(0%\);0%_);@_)</c:formatCode>
                <c:ptCount val="9"/>
                <c:pt idx="0">
                  <c:v>0.15</c:v>
                </c:pt>
                <c:pt idx="1">
                  <c:v>0.17</c:v>
                </c:pt>
                <c:pt idx="2">
                  <c:v>0.16</c:v>
                </c:pt>
                <c:pt idx="3">
                  <c:v>0.05</c:v>
                </c:pt>
                <c:pt idx="4">
                  <c:v>0.03</c:v>
                </c:pt>
                <c:pt idx="5">
                  <c:v>2.1516754850088183E-2</c:v>
                </c:pt>
                <c:pt idx="6">
                  <c:v>4.7E-2</c:v>
                </c:pt>
                <c:pt idx="7">
                  <c:v>0.11</c:v>
                </c:pt>
                <c:pt idx="8">
                  <c:v>0.124</c:v>
                </c:pt>
              </c:numCache>
            </c:numRef>
          </c:val>
          <c:smooth val="0"/>
          <c:extLst>
            <c:ext xmlns:c16="http://schemas.microsoft.com/office/drawing/2014/chart" uri="{C3380CC4-5D6E-409C-BE32-E72D297353CC}">
              <c16:uniqueId val="{00000006-2977-4DB8-8F8F-E07C55EA54D4}"/>
            </c:ext>
          </c:extLst>
        </c:ser>
        <c:dLbls>
          <c:showLegendKey val="0"/>
          <c:showVal val="0"/>
          <c:showCatName val="0"/>
          <c:showSerName val="0"/>
          <c:showPercent val="0"/>
          <c:showBubbleSize val="0"/>
        </c:dLbls>
        <c:marker val="1"/>
        <c:smooth val="0"/>
        <c:axId val="327256496"/>
        <c:axId val="327260416"/>
      </c:lineChart>
      <c:catAx>
        <c:axId val="32726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254928"/>
        <c:crosses val="autoZero"/>
        <c:auto val="1"/>
        <c:lblAlgn val="ctr"/>
        <c:lblOffset val="100"/>
        <c:noMultiLvlLbl val="0"/>
      </c:catAx>
      <c:valAx>
        <c:axId val="327254928"/>
        <c:scaling>
          <c:orientation val="minMax"/>
          <c:max val="50"/>
        </c:scaling>
        <c:delete val="0"/>
        <c:axPos val="l"/>
        <c:numFmt formatCode="&quot;$&quot;#,##0_);\(&quot;$&quot;#,##0\);&quot;$&quot;#,##0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260024"/>
        <c:crosses val="autoZero"/>
        <c:crossBetween val="between"/>
      </c:valAx>
      <c:valAx>
        <c:axId val="327260416"/>
        <c:scaling>
          <c:orientation val="minMax"/>
          <c:max val="0.5"/>
          <c:min val="-2.0000000000000004E-2"/>
        </c:scaling>
        <c:delete val="0"/>
        <c:axPos val="r"/>
        <c:numFmt formatCode="0%_);\(0%\);0%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256496"/>
        <c:crosses val="max"/>
        <c:crossBetween val="between"/>
      </c:valAx>
      <c:catAx>
        <c:axId val="327256496"/>
        <c:scaling>
          <c:orientation val="minMax"/>
        </c:scaling>
        <c:delete val="1"/>
        <c:axPos val="b"/>
        <c:numFmt formatCode="General" sourceLinked="1"/>
        <c:majorTickMark val="out"/>
        <c:minorTickMark val="none"/>
        <c:tickLblPos val="nextTo"/>
        <c:crossAx val="327260416"/>
        <c:crosses val="autoZero"/>
        <c:auto val="1"/>
        <c:lblAlgn val="ctr"/>
        <c:lblOffset val="100"/>
        <c:noMultiLvlLbl val="0"/>
      </c:catAx>
    </c:plotArea>
    <c:legend>
      <c:legendPos val="b"/>
      <c:legendEntry>
        <c:idx val="0"/>
        <c:delete val="1"/>
      </c:legendEntry>
      <c:overlay val="0"/>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'[Slide 4_COROE_TBVPS Q1 2023.xlsx]COROE'!$B$26</c:f>
              <c:strCache>
                <c:ptCount val="1"/>
                <c:pt idx="0">
                  <c:v>Core operating return on average equity (%)</c:v>
                </c:pt>
              </c:strCache>
            </c:strRef>
          </c:tx>
          <c:spPr>
            <a:solidFill>
              <a:schemeClr val="accent1">
                <a:lumMod val="50000"/>
              </a:schemeClr>
            </a:solidFill>
            <a:ln>
              <a:noFill/>
            </a:ln>
            <a:effectLst/>
          </c:spPr>
          <c:invertIfNegative val="0"/>
          <c:dLbls>
            <c:dLbl>
              <c:idx val="4"/>
              <c:layout>
                <c:manualLayout>
                  <c:x val="-3.2866213071044419E-2"/>
                  <c:y val="-0.14116907261592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7D-40DB-9D32-718E5F938C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4_COROE_TBVPS Q1 2023.xlsx]COROE'!$C$5:$N$5</c:f>
              <c:strCache>
                <c:ptCount val="11"/>
                <c:pt idx="0">
                  <c:v>2013</c:v>
                </c:pt>
                <c:pt idx="1">
                  <c:v>2014</c:v>
                </c:pt>
                <c:pt idx="2">
                  <c:v>2015</c:v>
                </c:pt>
                <c:pt idx="3">
                  <c:v>2016</c:v>
                </c:pt>
                <c:pt idx="4">
                  <c:v>2017</c:v>
                </c:pt>
                <c:pt idx="5">
                  <c:v>2018</c:v>
                </c:pt>
                <c:pt idx="6">
                  <c:v>2019</c:v>
                </c:pt>
                <c:pt idx="7">
                  <c:v>2020</c:v>
                </c:pt>
                <c:pt idx="8">
                  <c:v>2021</c:v>
                </c:pt>
                <c:pt idx="9">
                  <c:v>2022</c:v>
                </c:pt>
                <c:pt idx="10">
                  <c:v>Q3 2023</c:v>
                </c:pt>
              </c:strCache>
              <c:extLst/>
            </c:strRef>
          </c:cat>
          <c:val>
            <c:numRef>
              <c:f>'[Slide 4_COROE_TBVPS Q1 2023.xlsx]COROE'!$C$26:$N$26</c:f>
              <c:numCache>
                <c:formatCode>0.0%</c:formatCode>
                <c:ptCount val="11"/>
                <c:pt idx="0">
                  <c:v>0.12991770987536233</c:v>
                </c:pt>
                <c:pt idx="1">
                  <c:v>0.12388833270539423</c:v>
                </c:pt>
                <c:pt idx="2">
                  <c:v>0.12062344327226758</c:v>
                </c:pt>
                <c:pt idx="3">
                  <c:v>0.10274757722316266</c:v>
                </c:pt>
                <c:pt idx="4">
                  <c:v>8.2244750688530469E-4</c:v>
                </c:pt>
                <c:pt idx="5">
                  <c:v>9.7558131097873604E-2</c:v>
                </c:pt>
                <c:pt idx="6">
                  <c:v>7.0133359041829643E-2</c:v>
                </c:pt>
                <c:pt idx="7">
                  <c:v>0.10257525577744092</c:v>
                </c:pt>
                <c:pt idx="8">
                  <c:v>0.14299999999999999</c:v>
                </c:pt>
                <c:pt idx="9">
                  <c:v>0.23699999999999999</c:v>
                </c:pt>
                <c:pt idx="10">
                  <c:v>0.314</c:v>
                </c:pt>
              </c:numCache>
              <c:extLst/>
            </c:numRef>
          </c:val>
          <c:extLst>
            <c:ext xmlns:c16="http://schemas.microsoft.com/office/drawing/2014/chart" uri="{C3380CC4-5D6E-409C-BE32-E72D297353CC}">
              <c16:uniqueId val="{00000001-A87D-40DB-9D32-718E5F938CDF}"/>
            </c:ext>
          </c:extLst>
        </c:ser>
        <c:dLbls>
          <c:showLegendKey val="0"/>
          <c:showVal val="1"/>
          <c:showCatName val="0"/>
          <c:showSerName val="0"/>
          <c:showPercent val="0"/>
          <c:showBubbleSize val="0"/>
        </c:dLbls>
        <c:gapWidth val="150"/>
        <c:axId val="273170544"/>
        <c:axId val="273171792"/>
      </c:barChart>
      <c:catAx>
        <c:axId val="273170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171792"/>
        <c:crosses val="autoZero"/>
        <c:auto val="1"/>
        <c:lblAlgn val="ctr"/>
        <c:lblOffset val="100"/>
        <c:noMultiLvlLbl val="0"/>
      </c:catAx>
      <c:valAx>
        <c:axId val="273171792"/>
        <c:scaling>
          <c:orientation val="minMax"/>
          <c:max val="0.3500000000000000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17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354182751119975E-2"/>
          <c:y val="0.23986791168541408"/>
          <c:w val="0.86016033272908421"/>
          <c:h val="0.69752157768691414"/>
        </c:manualLayout>
      </c:layout>
      <c:scatterChart>
        <c:scatterStyle val="lineMarker"/>
        <c:varyColors val="0"/>
        <c:ser>
          <c:idx val="1"/>
          <c:order val="0"/>
          <c:spPr>
            <a:ln w="25400" cap="rnd">
              <a:noFill/>
              <a:round/>
            </a:ln>
            <a:effectLst/>
          </c:spPr>
          <c:marker>
            <c:symbol val="circle"/>
            <c:size val="5"/>
            <c:spPr>
              <a:solidFill>
                <a:schemeClr val="tx1"/>
              </a:solidFill>
              <a:ln w="9525">
                <a:solidFill>
                  <a:schemeClr val="tx1"/>
                </a:solidFill>
              </a:ln>
              <a:effectLst/>
            </c:spPr>
          </c:marker>
          <c:dLbls>
            <c:dLbl>
              <c:idx val="0"/>
              <c:layout>
                <c:manualLayout>
                  <c:x val="-2.1923022737688275E-2"/>
                  <c:y val="2.3539942563791539E-2"/>
                </c:manualLayout>
              </c:layout>
              <c:tx>
                <c:rich>
                  <a:bodyPr/>
                  <a:lstStyle/>
                  <a:p>
                    <a:fld id="{7E96725E-D91D-4344-946E-6AFB633D918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3D0-4CF9-9D3D-A71B903431EA}"/>
                </c:ext>
              </c:extLst>
            </c:dLbl>
            <c:dLbl>
              <c:idx val="1"/>
              <c:layout>
                <c:manualLayout>
                  <c:x val="-2.5112524633470114E-2"/>
                  <c:y val="2.3539942563791588E-2"/>
                </c:manualLayout>
              </c:layout>
              <c:tx>
                <c:rich>
                  <a:bodyPr/>
                  <a:lstStyle/>
                  <a:p>
                    <a:fld id="{4CFDF594-794F-47C4-9089-38616AF663F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3D0-4CF9-9D3D-A71B903431EA}"/>
                </c:ext>
              </c:extLst>
            </c:dLbl>
            <c:dLbl>
              <c:idx val="2"/>
              <c:layout>
                <c:manualLayout>
                  <c:x val="-2.5816155101627158E-2"/>
                  <c:y val="-2.446004735747042E-2"/>
                </c:manualLayout>
              </c:layout>
              <c:tx>
                <c:rich>
                  <a:bodyPr/>
                  <a:lstStyle/>
                  <a:p>
                    <a:fld id="{289A545B-3B4E-4279-AA3B-6F84804B9CC3}"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3D0-4CF9-9D3D-A71B903431EA}"/>
                </c:ext>
              </c:extLst>
            </c:dLbl>
            <c:dLbl>
              <c:idx val="3"/>
              <c:tx>
                <c:rich>
                  <a:bodyPr/>
                  <a:lstStyle/>
                  <a:p>
                    <a:fld id="{78BB6A8C-1C4A-43C9-BC53-03E10258F20A}"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3D0-4CF9-9D3D-A71B903431EA}"/>
                </c:ext>
              </c:extLst>
            </c:dLbl>
            <c:dLbl>
              <c:idx val="4"/>
              <c:layout>
                <c:manualLayout>
                  <c:x val="-2.4313536450331453E-2"/>
                  <c:y val="-2.7126786366487712E-2"/>
                </c:manualLayout>
              </c:layout>
              <c:tx>
                <c:rich>
                  <a:bodyPr/>
                  <a:lstStyle/>
                  <a:p>
                    <a:fld id="{2DC46E1D-6C3D-4B5F-A162-E0E00E601D8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3D0-4CF9-9D3D-A71B903431EA}"/>
                </c:ext>
              </c:extLst>
            </c:dLbl>
            <c:dLbl>
              <c:idx val="5"/>
              <c:tx>
                <c:rich>
                  <a:bodyPr/>
                  <a:lstStyle/>
                  <a:p>
                    <a:fld id="{F55E81D0-48BB-4023-A604-D58DAF2BB6E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3D0-4CF9-9D3D-A71B903431EA}"/>
                </c:ext>
              </c:extLst>
            </c:dLbl>
            <c:dLbl>
              <c:idx val="6"/>
              <c:layout>
                <c:manualLayout>
                  <c:x val="-3.3948889343027651E-2"/>
                  <c:y val="-2.1793381250733594E-2"/>
                </c:manualLayout>
              </c:layout>
              <c:tx>
                <c:rich>
                  <a:bodyPr/>
                  <a:lstStyle/>
                  <a:p>
                    <a:fld id="{6B878280-3B7D-40E5-9ADA-61C727DF6A7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3D0-4CF9-9D3D-A71B903431EA}"/>
                </c:ext>
              </c:extLst>
            </c:dLbl>
            <c:dLbl>
              <c:idx val="7"/>
              <c:tx>
                <c:rich>
                  <a:bodyPr/>
                  <a:lstStyle/>
                  <a:p>
                    <a:fld id="{0764F6F2-C7CE-4F98-8ADE-EE06B4B05821}"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3D0-4CF9-9D3D-A71B903431EA}"/>
                </c:ext>
              </c:extLst>
            </c:dLbl>
            <c:dLbl>
              <c:idx val="8"/>
              <c:tx>
                <c:rich>
                  <a:bodyPr/>
                  <a:lstStyle/>
                  <a:p>
                    <a:endParaRPr lang="en-GB"/>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53D0-4CF9-9D3D-A71B903431EA}"/>
                </c:ext>
              </c:extLst>
            </c:dLbl>
            <c:dLbl>
              <c:idx val="9"/>
              <c:layout>
                <c:manualLayout>
                  <c:x val="-4.1829426425856284E-2"/>
                  <c:y val="1.3898846376166691E-2"/>
                </c:manualLayout>
              </c:layout>
              <c:tx>
                <c:rich>
                  <a:bodyPr/>
                  <a:lstStyle/>
                  <a:p>
                    <a:fld id="{971A75DC-C14C-4FAC-BFE5-D3B136DB234F}"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3D0-4CF9-9D3D-A71B903431EA}"/>
                </c:ext>
              </c:extLst>
            </c:dLbl>
            <c:dLbl>
              <c:idx val="10"/>
              <c:layout>
                <c:manualLayout>
                  <c:x val="-2.3306260776290406E-2"/>
                  <c:y val="2.3539942563791539E-2"/>
                </c:manualLayout>
              </c:layout>
              <c:tx>
                <c:rich>
                  <a:bodyPr/>
                  <a:lstStyle/>
                  <a:p>
                    <a:fld id="{665D3BDE-DCE5-4FA3-8D52-0C9197AF3DC9}"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3D0-4CF9-9D3D-A71B903431EA}"/>
                </c:ext>
              </c:extLst>
            </c:dLbl>
            <c:dLbl>
              <c:idx val="11"/>
              <c:layout>
                <c:manualLayout>
                  <c:x val="-5.2410213390892378E-2"/>
                  <c:y val="-4.6012508376234935E-4"/>
                </c:manualLayout>
              </c:layout>
              <c:tx>
                <c:rich>
                  <a:bodyPr/>
                  <a:lstStyle/>
                  <a:p>
                    <a:fld id="{FD318B94-F47D-4254-AF78-EB11749371A8}"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3D0-4CF9-9D3D-A71B903431EA}"/>
                </c:ext>
              </c:extLst>
            </c:dLbl>
            <c:dLbl>
              <c:idx val="12"/>
              <c:layout>
                <c:manualLayout>
                  <c:x val="-4.1766925780652137E-2"/>
                  <c:y val="-2.1011503934685255E-3"/>
                </c:manualLayout>
              </c:layout>
              <c:tx>
                <c:rich>
                  <a:bodyPr/>
                  <a:lstStyle/>
                  <a:p>
                    <a:fld id="{FEEA213C-6E64-4C70-B95F-67437AAFAB40}"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3D0-4CF9-9D3D-A71B903431EA}"/>
                </c:ext>
              </c:extLst>
            </c:dLbl>
            <c:dLbl>
              <c:idx val="13"/>
              <c:layout>
                <c:manualLayout>
                  <c:x val="-2.5062530198296507E-2"/>
                  <c:y val="-2.1793381250733594E-2"/>
                </c:manualLayout>
              </c:layout>
              <c:tx>
                <c:rich>
                  <a:bodyPr/>
                  <a:lstStyle/>
                  <a:p>
                    <a:fld id="{34D9BADD-5543-43CB-BE12-F6495EF508B3}"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3D0-4CF9-9D3D-A71B903431EA}"/>
                </c:ext>
              </c:extLst>
            </c:dLbl>
            <c:dLbl>
              <c:idx val="14"/>
              <c:layout>
                <c:manualLayout>
                  <c:x val="-2.900884699666105E-2"/>
                  <c:y val="2.6206608670528365E-2"/>
                </c:manualLayout>
              </c:layout>
              <c:tx>
                <c:rich>
                  <a:bodyPr/>
                  <a:lstStyle/>
                  <a:p>
                    <a:fld id="{A8B26C75-AB3C-4C5E-9854-6F91CD22221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53D0-4CF9-9D3D-A71B903431EA}"/>
                </c:ext>
              </c:extLst>
            </c:dLbl>
            <c:dLbl>
              <c:idx val="15"/>
              <c:layout>
                <c:manualLayout>
                  <c:x val="-2.8934993494098008E-2"/>
                  <c:y val="-2.7844734939484164E-2"/>
                </c:manualLayout>
              </c:layout>
              <c:tx>
                <c:rich>
                  <a:bodyPr/>
                  <a:lstStyle/>
                  <a:p>
                    <a:fld id="{DDA49A62-5BBB-4C62-8D2D-18C5DDBF66C8}"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3D0-4CF9-9D3D-A71B903431EA}"/>
                </c:ext>
              </c:extLst>
            </c:dLbl>
            <c:dLbl>
              <c:idx val="16"/>
              <c:layout>
                <c:manualLayout>
                  <c:x val="-3.7131263611401753E-2"/>
                  <c:y val="-2.4460047357470371E-2"/>
                </c:manualLayout>
              </c:layout>
              <c:tx>
                <c:rich>
                  <a:bodyPr rot="0" spcFirstLastPara="1" vertOverflow="ellipsis" vert="horz" wrap="square" lIns="38100" tIns="19050" rIns="38100" bIns="19050" anchor="ctr" anchorCtr="1">
                    <a:spAutoFit/>
                  </a:bodyPr>
                  <a:lstStyle/>
                  <a:p>
                    <a:pPr>
                      <a:defRPr sz="1050" b="0" i="0" u="none" strike="noStrike" kern="1200" baseline="0">
                        <a:solidFill>
                          <a:srgbClr val="0000FF"/>
                        </a:solidFill>
                        <a:latin typeface="Arial" panose="020B0604020202020204" pitchFamily="34" charset="0"/>
                        <a:ea typeface="+mn-ea"/>
                        <a:cs typeface="Arial" panose="020B0604020202020204" pitchFamily="34" charset="0"/>
                      </a:defRPr>
                    </a:pPr>
                    <a:fld id="{A6FDB348-5C49-4AF5-9D8D-6E33A1EF0689}" type="CELLRANGE">
                      <a:rPr lang="en-US" b="1"/>
                      <a:pPr>
                        <a:defRPr sz="1050">
                          <a:solidFill>
                            <a:srgbClr val="0000FF"/>
                          </a:solidFill>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FF"/>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3D0-4CF9-9D3D-A71B903431EA}"/>
                </c:ext>
              </c:extLst>
            </c:dLbl>
            <c:dLbl>
              <c:idx val="17"/>
              <c:tx>
                <c:rich>
                  <a:bodyPr/>
                  <a:lstStyle/>
                  <a:p>
                    <a:endParaRPr lang="en-GB"/>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53D0-4CF9-9D3D-A71B903431EA}"/>
                </c:ext>
              </c:extLst>
            </c:dLbl>
            <c:dLbl>
              <c:idx val="18"/>
              <c:layout>
                <c:manualLayout>
                  <c:x val="-2.7919273852467955E-2"/>
                  <c:y val="2.1796280679127665E-2"/>
                </c:manualLayout>
              </c:layout>
              <c:tx>
                <c:rich>
                  <a:bodyPr/>
                  <a:lstStyle/>
                  <a:p>
                    <a:fld id="{1CC0B1E8-8F88-420D-82CA-D9F761465B50}"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3D0-4CF9-9D3D-A71B903431EA}"/>
                </c:ext>
              </c:extLst>
            </c:dLbl>
            <c:dLbl>
              <c:idx val="19"/>
              <c:layout>
                <c:manualLayout>
                  <c:x val="-4.3100983537980871E-2"/>
                  <c:y val="2.0070458293870726E-2"/>
                </c:manualLayout>
              </c:layout>
              <c:tx>
                <c:rich>
                  <a:bodyPr/>
                  <a:lstStyle/>
                  <a:p>
                    <a:fld id="{DE9C8DB2-D8D9-4732-8751-C893BBA120FE}"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53D0-4CF9-9D3D-A71B903431EA}"/>
                </c:ext>
              </c:extLst>
            </c:dLbl>
            <c:dLbl>
              <c:idx val="20"/>
              <c:layout>
                <c:manualLayout>
                  <c:x val="-4.1419359967061007E-3"/>
                  <c:y val="7.9999983202103265E-3"/>
                </c:manualLayout>
              </c:layout>
              <c:tx>
                <c:rich>
                  <a:bodyPr/>
                  <a:lstStyle/>
                  <a:p>
                    <a:fld id="{B83345C5-843B-4642-86F6-D2FB60D38C2F}"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53D0-4CF9-9D3D-A71B903431EA}"/>
                </c:ext>
              </c:extLst>
            </c:dLbl>
            <c:dLbl>
              <c:idx val="21"/>
              <c:layout>
                <c:manualLayout>
                  <c:x val="-2.416300516547425E-2"/>
                  <c:y val="2.3539942563791588E-2"/>
                </c:manualLayout>
              </c:layout>
              <c:tx>
                <c:rich>
                  <a:bodyPr/>
                  <a:lstStyle/>
                  <a:p>
                    <a:fld id="{E5A1430D-61F8-4AEE-864B-A8DF87B7DA49}"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53D0-4CF9-9D3D-A71B903431EA}"/>
                </c:ext>
              </c:extLst>
            </c:dLbl>
            <c:dLbl>
              <c:idx val="22"/>
              <c:layout>
                <c:manualLayout>
                  <c:x val="-3.9294279070205891E-2"/>
                  <c:y val="2.0873203942417939E-2"/>
                </c:manualLayout>
              </c:layout>
              <c:tx>
                <c:rich>
                  <a:bodyPr/>
                  <a:lstStyle/>
                  <a:p>
                    <a:fld id="{71B21CD3-A0DC-45DC-96AD-463E353AEC08}"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53D0-4CF9-9D3D-A71B903431EA}"/>
                </c:ext>
              </c:extLst>
            </c:dLbl>
            <c:dLbl>
              <c:idx val="23"/>
              <c:layout>
                <c:manualLayout>
                  <c:x val="-2.6876810561914464E-2"/>
                  <c:y val="-2.4460047357470371E-2"/>
                </c:manualLayout>
              </c:layout>
              <c:tx>
                <c:rich>
                  <a:bodyPr/>
                  <a:lstStyle/>
                  <a:p>
                    <a:fld id="{E2224673-374B-464D-83F7-DB48C7B10F92}"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53D0-4CF9-9D3D-A71B903431EA}"/>
                </c:ext>
              </c:extLst>
            </c:dLbl>
            <c:dLbl>
              <c:idx val="24"/>
              <c:layout>
                <c:manualLayout>
                  <c:x val="-6.9314000997317297E-3"/>
                  <c:y val="1.0783361440871908E-3"/>
                </c:manualLayout>
              </c:layout>
              <c:tx>
                <c:rich>
                  <a:bodyPr/>
                  <a:lstStyle/>
                  <a:p>
                    <a:fld id="{03AD761E-7C7D-4904-BCF7-AEC2228ED42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53D0-4CF9-9D3D-A71B903431EA}"/>
                </c:ext>
              </c:extLst>
            </c:dLbl>
            <c:dLbl>
              <c:idx val="25"/>
              <c:layout>
                <c:manualLayout>
                  <c:x val="-5.3008854141779672E-2"/>
                  <c:y val="-2.4460047357470371E-2"/>
                </c:manualLayout>
              </c:layout>
              <c:tx>
                <c:rich>
                  <a:bodyPr/>
                  <a:lstStyle/>
                  <a:p>
                    <a:fld id="{F9236F8A-F582-443E-B2A6-A79DF9F67A70}"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53D0-4CF9-9D3D-A71B903431EA}"/>
                </c:ext>
              </c:extLst>
            </c:dLbl>
            <c:dLbl>
              <c:idx val="26"/>
              <c:tx>
                <c:rich>
                  <a:bodyPr/>
                  <a:lstStyle/>
                  <a:p>
                    <a:fld id="{0C28E455-2C03-46B7-B8A8-97121D4CDA01}"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53D0-4CF9-9D3D-A71B903431EA}"/>
                </c:ext>
              </c:extLst>
            </c:dLbl>
            <c:dLbl>
              <c:idx val="27"/>
              <c:tx>
                <c:rich>
                  <a:bodyPr/>
                  <a:lstStyle/>
                  <a:p>
                    <a:endParaRPr lang="en-GB"/>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53D0-4CF9-9D3D-A71B903431EA}"/>
                </c:ext>
              </c:extLst>
            </c:dLbl>
            <c:dLbl>
              <c:idx val="28"/>
              <c:layout>
                <c:manualLayout>
                  <c:x val="-2.3473648964957898E-2"/>
                  <c:y val="2.169371659727103E-2"/>
                </c:manualLayout>
              </c:layout>
              <c:tx>
                <c:rich>
                  <a:bodyPr/>
                  <a:lstStyle/>
                  <a:p>
                    <a:fld id="{001CC2B2-4DB7-498D-9BCA-F77D19995621}"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53D0-4CF9-9D3D-A71B903431EA}"/>
                </c:ext>
              </c:extLst>
            </c:dLbl>
            <c:dLbl>
              <c:idx val="29"/>
              <c:layout>
                <c:manualLayout>
                  <c:x val="-1.0205685638891952E-2"/>
                  <c:y val="1.8206610350318037E-2"/>
                </c:manualLayout>
              </c:layout>
              <c:tx>
                <c:rich>
                  <a:bodyPr/>
                  <a:lstStyle/>
                  <a:p>
                    <a:fld id="{EBAA41F8-DAD8-476B-B804-1845584DEE2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53D0-4CF9-9D3D-A71B903431EA}"/>
                </c:ext>
              </c:extLst>
            </c:dLbl>
            <c:dLbl>
              <c:idx val="30"/>
              <c:layout>
                <c:manualLayout>
                  <c:x val="-8.9182922444890587E-3"/>
                  <c:y val="-9.8960206145728615E-3"/>
                </c:manualLayout>
              </c:layout>
              <c:tx>
                <c:rich>
                  <a:bodyPr/>
                  <a:lstStyle/>
                  <a:p>
                    <a:fld id="{91B9DA90-CF32-4F5D-BB57-4C79C289F0E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53D0-4CF9-9D3D-A71B903431EA}"/>
                </c:ext>
              </c:extLst>
            </c:dLbl>
            <c:dLbl>
              <c:idx val="31"/>
              <c:layout>
                <c:manualLayout>
                  <c:x val="-1.8037018001157229E-2"/>
                  <c:y val="2.3539942563791588E-2"/>
                </c:manualLayout>
              </c:layout>
              <c:tx>
                <c:rich>
                  <a:bodyPr/>
                  <a:lstStyle/>
                  <a:p>
                    <a:fld id="{8A53AEE3-D659-4F49-ABFF-343BF9FB4342}"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53D0-4CF9-9D3D-A71B903431EA}"/>
                </c:ext>
              </c:extLst>
            </c:dLbl>
            <c:dLbl>
              <c:idx val="32"/>
              <c:layout>
                <c:manualLayout>
                  <c:x val="-2.9371685055671639E-2"/>
                  <c:y val="2.3539942563791685E-2"/>
                </c:manualLayout>
              </c:layout>
              <c:tx>
                <c:rich>
                  <a:bodyPr/>
                  <a:lstStyle/>
                  <a:p>
                    <a:fld id="{5AF220E7-F542-45C8-9589-D0D7264D6DC9}"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53D0-4CF9-9D3D-A71B903431EA}"/>
                </c:ext>
              </c:extLst>
            </c:dLbl>
            <c:dLbl>
              <c:idx val="33"/>
              <c:layout>
                <c:manualLayout>
                  <c:x val="-1.2741847515660886E-2"/>
                  <c:y val="-2.4460047357470274E-2"/>
                </c:manualLayout>
              </c:layout>
              <c:tx>
                <c:rich>
                  <a:bodyPr/>
                  <a:lstStyle/>
                  <a:p>
                    <a:fld id="{743D2A30-962A-407A-88D7-060AF88AC574}"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53D0-4CF9-9D3D-A71B903431EA}"/>
                </c:ext>
              </c:extLst>
            </c:dLbl>
            <c:dLbl>
              <c:idx val="34"/>
              <c:layout>
                <c:manualLayout>
                  <c:x val="-3.1358492479949276E-2"/>
                  <c:y val="-3.1211582634447278E-2"/>
                </c:manualLayout>
              </c:layout>
              <c:tx>
                <c:rich>
                  <a:bodyPr/>
                  <a:lstStyle/>
                  <a:p>
                    <a:fld id="{7CA4760D-8305-46DA-9BE6-997F88C86D33}"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53D0-4CF9-9D3D-A71B903431EA}"/>
                </c:ext>
              </c:extLst>
            </c:dLbl>
            <c:dLbl>
              <c:idx val="35"/>
              <c:layout>
                <c:manualLayout>
                  <c:x val="-2.7658977774661739E-2"/>
                  <c:y val="-2.4460047357470371E-2"/>
                </c:manualLayout>
              </c:layout>
              <c:tx>
                <c:rich>
                  <a:bodyPr/>
                  <a:lstStyle/>
                  <a:p>
                    <a:fld id="{126BC106-50FE-4FD2-922D-F1A65F2E431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53D0-4CF9-9D3D-A71B903431EA}"/>
                </c:ext>
              </c:extLst>
            </c:dLbl>
            <c:dLbl>
              <c:idx val="36"/>
              <c:layout>
                <c:manualLayout>
                  <c:x val="-3.9115641678527227E-2"/>
                  <c:y val="-2.4460120238215269E-2"/>
                </c:manualLayout>
              </c:layout>
              <c:tx>
                <c:rich>
                  <a:bodyPr/>
                  <a:lstStyle/>
                  <a:p>
                    <a:fld id="{944606FF-0732-4F1C-B877-3F5B68EC6C88}"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53D0-4CF9-9D3D-A71B903431EA}"/>
                </c:ext>
              </c:extLst>
            </c:dLbl>
            <c:dLbl>
              <c:idx val="37"/>
              <c:tx>
                <c:rich>
                  <a:bodyPr/>
                  <a:lstStyle/>
                  <a:p>
                    <a:endParaRPr lang="en-GB"/>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53D0-4CF9-9D3D-A71B903431EA}"/>
                </c:ext>
              </c:extLst>
            </c:dLbl>
            <c:dLbl>
              <c:idx val="38"/>
              <c:layout>
                <c:manualLayout>
                  <c:x val="-1.2476452853866983E-2"/>
                  <c:y val="2.0070458293870819E-2"/>
                </c:manualLayout>
              </c:layout>
              <c:tx>
                <c:rich>
                  <a:bodyPr/>
                  <a:lstStyle/>
                  <a:p>
                    <a:fld id="{F90A46D2-E90E-4B28-9ED6-F3C6F1C651E3}"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53D0-4CF9-9D3D-A71B903431EA}"/>
                </c:ext>
              </c:extLst>
            </c:dLbl>
            <c:dLbl>
              <c:idx val="39"/>
              <c:layout>
                <c:manualLayout>
                  <c:x val="-4.699554797917573E-3"/>
                  <c:y val="5.5911557457790813E-3"/>
                </c:manualLayout>
              </c:layout>
              <c:tx>
                <c:rich>
                  <a:bodyPr/>
                  <a:lstStyle/>
                  <a:p>
                    <a:fld id="{A4BA3291-BC87-47C6-9DD1-703F53C31FC3}"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53D0-4CF9-9D3D-A71B903431EA}"/>
                </c:ext>
              </c:extLst>
            </c:dLbl>
            <c:dLbl>
              <c:idx val="40"/>
              <c:layout>
                <c:manualLayout>
                  <c:x val="-4.3373428002174167E-3"/>
                  <c:y val="5.6551573480391676E-4"/>
                </c:manualLayout>
              </c:layout>
              <c:tx>
                <c:rich>
                  <a:bodyPr/>
                  <a:lstStyle/>
                  <a:p>
                    <a:fld id="{148C7E22-68BB-476B-BD79-5A2A6E69C66C}"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53D0-4CF9-9D3D-A71B903431EA}"/>
                </c:ext>
              </c:extLst>
            </c:dLbl>
            <c:dLbl>
              <c:idx val="41"/>
              <c:layout>
                <c:manualLayout>
                  <c:x val="-1.5208240873713504E-2"/>
                  <c:y val="2.3539942563791588E-2"/>
                </c:manualLayout>
              </c:layout>
              <c:tx>
                <c:rich>
                  <a:bodyPr/>
                  <a:lstStyle/>
                  <a:p>
                    <a:fld id="{1D05D318-7065-47A0-8543-FC2588312FBC}"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53D0-4CF9-9D3D-A71B903431EA}"/>
                </c:ext>
              </c:extLst>
            </c:dLbl>
            <c:dLbl>
              <c:idx val="42"/>
              <c:layout>
                <c:manualLayout>
                  <c:x val="-2.0948319933284783E-2"/>
                  <c:y val="-2.7998581062269118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fld id="{254B61EE-6144-402D-B6A4-BEEE4C826C9F}" type="CELLRANGE">
                      <a:rPr lang="en-US"/>
                      <a:pPr>
                        <a:defRPr>
                          <a:solidFill>
                            <a:sysClr val="windowText" lastClr="000000"/>
                          </a:solidFill>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4.3471499032530399E-2"/>
                      <c:h val="3.6782144804735552E-2"/>
                    </c:manualLayout>
                  </c15:layout>
                  <c15:dlblFieldTable/>
                  <c15:showDataLabelsRange val="1"/>
                </c:ext>
                <c:ext xmlns:c16="http://schemas.microsoft.com/office/drawing/2014/chart" uri="{C3380CC4-5D6E-409C-BE32-E72D297353CC}">
                  <c16:uniqueId val="{0000002A-53D0-4CF9-9D3D-A71B903431EA}"/>
                </c:ext>
              </c:extLst>
            </c:dLbl>
            <c:dLbl>
              <c:idx val="43"/>
              <c:layout>
                <c:manualLayout>
                  <c:x val="-9.2867017484003153E-3"/>
                  <c:y val="1.061679575675434E-2"/>
                </c:manualLayout>
              </c:layout>
              <c:tx>
                <c:rich>
                  <a:bodyPr/>
                  <a:lstStyle/>
                  <a:p>
                    <a:fld id="{F49C8A81-ADA7-495D-A732-AED0BB6D4AF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53D0-4CF9-9D3D-A71B903431EA}"/>
                </c:ext>
              </c:extLst>
            </c:dLbl>
            <c:dLbl>
              <c:idx val="44"/>
              <c:layout>
                <c:manualLayout>
                  <c:x val="-4.0731232862816803E-2"/>
                  <c:y val="-2.7742170857627528E-2"/>
                </c:manualLayout>
              </c:layout>
              <c:tx>
                <c:rich>
                  <a:bodyPr/>
                  <a:lstStyle/>
                  <a:p>
                    <a:fld id="{A79827C6-ABBC-40B8-8381-7AD46D47F9BC}"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53D0-4CF9-9D3D-A71B903431EA}"/>
                </c:ext>
              </c:extLst>
            </c:dLbl>
            <c:dLbl>
              <c:idx val="45"/>
              <c:layout>
                <c:manualLayout>
                  <c:x val="3.2832475380131841E-4"/>
                  <c:y val="3.8475663542161748E-3"/>
                </c:manualLayout>
              </c:layout>
              <c:tx>
                <c:rich>
                  <a:bodyPr/>
                  <a:lstStyle/>
                  <a:p>
                    <a:fld id="{417030B4-CC93-427A-8062-84486C591F98}"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53D0-4CF9-9D3D-A71B903431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noFill/>
                      <a:round/>
                    </a:ln>
                    <a:effectLst/>
                  </c:spPr>
                </c15:leaderLines>
              </c:ext>
            </c:extLst>
          </c:dLbls>
          <c:xVal>
            <c:numRef>
              <c:f>Sharpe!$E$9:$E$54</c:f>
              <c:numCache>
                <c:formatCode>0</c:formatCode>
                <c:ptCount val="46"/>
                <c:pt idx="0">
                  <c:v>9</c:v>
                </c:pt>
                <c:pt idx="1">
                  <c:v>24</c:v>
                </c:pt>
                <c:pt idx="2">
                  <c:v>14</c:v>
                </c:pt>
                <c:pt idx="3">
                  <c:v>4</c:v>
                </c:pt>
                <c:pt idx="4">
                  <c:v>22</c:v>
                </c:pt>
                <c:pt idx="5">
                  <c:v>2</c:v>
                </c:pt>
                <c:pt idx="6">
                  <c:v>5</c:v>
                </c:pt>
                <c:pt idx="7">
                  <c:v>3</c:v>
                </c:pt>
                <c:pt idx="9">
                  <c:v>13</c:v>
                </c:pt>
                <c:pt idx="10">
                  <c:v>23</c:v>
                </c:pt>
                <c:pt idx="11">
                  <c:v>11</c:v>
                </c:pt>
                <c:pt idx="12">
                  <c:v>17</c:v>
                </c:pt>
                <c:pt idx="13">
                  <c:v>15</c:v>
                </c:pt>
                <c:pt idx="14">
                  <c:v>1</c:v>
                </c:pt>
                <c:pt idx="15">
                  <c:v>32</c:v>
                </c:pt>
                <c:pt idx="16">
                  <c:v>21</c:v>
                </c:pt>
                <c:pt idx="18">
                  <c:v>12</c:v>
                </c:pt>
                <c:pt idx="19">
                  <c:v>27</c:v>
                </c:pt>
                <c:pt idx="20">
                  <c:v>7</c:v>
                </c:pt>
                <c:pt idx="21">
                  <c:v>36</c:v>
                </c:pt>
                <c:pt idx="22">
                  <c:v>26</c:v>
                </c:pt>
                <c:pt idx="23">
                  <c:v>19</c:v>
                </c:pt>
                <c:pt idx="24">
                  <c:v>8</c:v>
                </c:pt>
                <c:pt idx="25">
                  <c:v>20</c:v>
                </c:pt>
                <c:pt idx="26">
                  <c:v>10</c:v>
                </c:pt>
                <c:pt idx="28">
                  <c:v>18</c:v>
                </c:pt>
                <c:pt idx="29">
                  <c:v>6</c:v>
                </c:pt>
                <c:pt idx="30">
                  <c:v>30</c:v>
                </c:pt>
                <c:pt idx="31">
                  <c:v>38</c:v>
                </c:pt>
                <c:pt idx="32">
                  <c:v>16</c:v>
                </c:pt>
                <c:pt idx="33">
                  <c:v>28</c:v>
                </c:pt>
                <c:pt idx="34">
                  <c:v>33</c:v>
                </c:pt>
                <c:pt idx="35">
                  <c:v>31</c:v>
                </c:pt>
                <c:pt idx="36">
                  <c:v>35</c:v>
                </c:pt>
                <c:pt idx="38">
                  <c:v>29</c:v>
                </c:pt>
                <c:pt idx="39">
                  <c:v>25</c:v>
                </c:pt>
                <c:pt idx="40">
                  <c:v>34</c:v>
                </c:pt>
                <c:pt idx="41">
                  <c:v>37</c:v>
                </c:pt>
                <c:pt idx="42">
                  <c:v>39</c:v>
                </c:pt>
                <c:pt idx="43">
                  <c:v>40</c:v>
                </c:pt>
                <c:pt idx="44">
                  <c:v>41</c:v>
                </c:pt>
                <c:pt idx="45">
                  <c:v>42</c:v>
                </c:pt>
              </c:numCache>
            </c:numRef>
          </c:xVal>
          <c:yVal>
            <c:numRef>
              <c:f>Sharpe!$D$9:$D$54</c:f>
              <c:numCache>
                <c:formatCode>0</c:formatCode>
                <c:ptCount val="46"/>
                <c:pt idx="0">
                  <c:v>1</c:v>
                </c:pt>
                <c:pt idx="1">
                  <c:v>2</c:v>
                </c:pt>
                <c:pt idx="2">
                  <c:v>3</c:v>
                </c:pt>
                <c:pt idx="3">
                  <c:v>4</c:v>
                </c:pt>
                <c:pt idx="4">
                  <c:v>5</c:v>
                </c:pt>
                <c:pt idx="5">
                  <c:v>6</c:v>
                </c:pt>
                <c:pt idx="6">
                  <c:v>7</c:v>
                </c:pt>
                <c:pt idx="7">
                  <c:v>8</c:v>
                </c:pt>
                <c:pt idx="9">
                  <c:v>9</c:v>
                </c:pt>
                <c:pt idx="10">
                  <c:v>10</c:v>
                </c:pt>
                <c:pt idx="11">
                  <c:v>11</c:v>
                </c:pt>
                <c:pt idx="12">
                  <c:v>12</c:v>
                </c:pt>
                <c:pt idx="13">
                  <c:v>13</c:v>
                </c:pt>
                <c:pt idx="14">
                  <c:v>14</c:v>
                </c:pt>
                <c:pt idx="15">
                  <c:v>15</c:v>
                </c:pt>
                <c:pt idx="16">
                  <c:v>16</c:v>
                </c:pt>
                <c:pt idx="18">
                  <c:v>17</c:v>
                </c:pt>
                <c:pt idx="19">
                  <c:v>18</c:v>
                </c:pt>
                <c:pt idx="20">
                  <c:v>19</c:v>
                </c:pt>
                <c:pt idx="21">
                  <c:v>20</c:v>
                </c:pt>
                <c:pt idx="22">
                  <c:v>21</c:v>
                </c:pt>
                <c:pt idx="23">
                  <c:v>22</c:v>
                </c:pt>
                <c:pt idx="24">
                  <c:v>23</c:v>
                </c:pt>
                <c:pt idx="25">
                  <c:v>24</c:v>
                </c:pt>
                <c:pt idx="26">
                  <c:v>25</c:v>
                </c:pt>
                <c:pt idx="28">
                  <c:v>26</c:v>
                </c:pt>
                <c:pt idx="29">
                  <c:v>27</c:v>
                </c:pt>
                <c:pt idx="30">
                  <c:v>28</c:v>
                </c:pt>
                <c:pt idx="31">
                  <c:v>29</c:v>
                </c:pt>
                <c:pt idx="32">
                  <c:v>30</c:v>
                </c:pt>
                <c:pt idx="33">
                  <c:v>31</c:v>
                </c:pt>
                <c:pt idx="34">
                  <c:v>32</c:v>
                </c:pt>
                <c:pt idx="35">
                  <c:v>33</c:v>
                </c:pt>
                <c:pt idx="36">
                  <c:v>34</c:v>
                </c:pt>
                <c:pt idx="38">
                  <c:v>35</c:v>
                </c:pt>
                <c:pt idx="39">
                  <c:v>36</c:v>
                </c:pt>
                <c:pt idx="40">
                  <c:v>37</c:v>
                </c:pt>
                <c:pt idx="41">
                  <c:v>38</c:v>
                </c:pt>
                <c:pt idx="42">
                  <c:v>39</c:v>
                </c:pt>
                <c:pt idx="43">
                  <c:v>40</c:v>
                </c:pt>
                <c:pt idx="44">
                  <c:v>41</c:v>
                </c:pt>
                <c:pt idx="45">
                  <c:v>42</c:v>
                </c:pt>
              </c:numCache>
            </c:numRef>
          </c:yVal>
          <c:smooth val="0"/>
          <c:extLst>
            <c:ext xmlns:c15="http://schemas.microsoft.com/office/drawing/2012/chart" uri="{02D57815-91ED-43cb-92C2-25804820EDAC}">
              <c15:datalabelsRange>
                <c15:f>Sharpe!$C$9:$C$58</c15:f>
                <c15:dlblRangeCache>
                  <c:ptCount val="50"/>
                  <c:pt idx="0">
                    <c:v>IFC-CA</c:v>
                  </c:pt>
                  <c:pt idx="1">
                    <c:v>UVE</c:v>
                  </c:pt>
                  <c:pt idx="2">
                    <c:v>PGR</c:v>
                  </c:pt>
                  <c:pt idx="3">
                    <c:v>AMSF</c:v>
                  </c:pt>
                  <c:pt idx="4">
                    <c:v>AIZ</c:v>
                  </c:pt>
                  <c:pt idx="5">
                    <c:v>TRV</c:v>
                  </c:pt>
                  <c:pt idx="6">
                    <c:v>CB</c:v>
                  </c:pt>
                  <c:pt idx="7">
                    <c:v>RLI</c:v>
                  </c:pt>
                  <c:pt idx="9">
                    <c:v>AFG</c:v>
                  </c:pt>
                  <c:pt idx="10">
                    <c:v>BRK.B</c:v>
                  </c:pt>
                  <c:pt idx="11">
                    <c:v>WRB</c:v>
                  </c:pt>
                  <c:pt idx="12">
                    <c:v>ALL</c:v>
                  </c:pt>
                  <c:pt idx="13">
                    <c:v>HIG</c:v>
                  </c:pt>
                  <c:pt idx="14">
                    <c:v>SIGI</c:v>
                  </c:pt>
                  <c:pt idx="15">
                    <c:v>FFH-CA</c:v>
                  </c:pt>
                  <c:pt idx="16">
                    <c:v>IGIC</c:v>
                  </c:pt>
                  <c:pt idx="18">
                    <c:v>ACGL</c:v>
                  </c:pt>
                  <c:pt idx="19">
                    <c:v>WTM</c:v>
                  </c:pt>
                  <c:pt idx="20">
                    <c:v>ORI</c:v>
                  </c:pt>
                  <c:pt idx="21">
                    <c:v>HCI</c:v>
                  </c:pt>
                  <c:pt idx="22">
                    <c:v>MKL</c:v>
                  </c:pt>
                  <c:pt idx="23">
                    <c:v>RE</c:v>
                  </c:pt>
                  <c:pt idx="24">
                    <c:v>THG</c:v>
                  </c:pt>
                  <c:pt idx="25">
                    <c:v>SAFT</c:v>
                  </c:pt>
                  <c:pt idx="26">
                    <c:v>CNA</c:v>
                  </c:pt>
                  <c:pt idx="28">
                    <c:v>EIG</c:v>
                  </c:pt>
                  <c:pt idx="29">
                    <c:v>CINF</c:v>
                  </c:pt>
                  <c:pt idx="30">
                    <c:v>RNR</c:v>
                  </c:pt>
                  <c:pt idx="31">
                    <c:v>JRVR</c:v>
                  </c:pt>
                  <c:pt idx="32">
                    <c:v>HMN</c:v>
                  </c:pt>
                  <c:pt idx="33">
                    <c:v>MCY</c:v>
                  </c:pt>
                  <c:pt idx="34">
                    <c:v>LRE-LON</c:v>
                  </c:pt>
                  <c:pt idx="35">
                    <c:v>AXS</c:v>
                  </c:pt>
                  <c:pt idx="36">
                    <c:v>KMPR</c:v>
                  </c:pt>
                  <c:pt idx="38">
                    <c:v>PRA</c:v>
                  </c:pt>
                  <c:pt idx="39">
                    <c:v>AIG</c:v>
                  </c:pt>
                  <c:pt idx="40">
                    <c:v>DGICA</c:v>
                  </c:pt>
                  <c:pt idx="41">
                    <c:v>ARGO</c:v>
                  </c:pt>
                  <c:pt idx="42">
                    <c:v>UFCS</c:v>
                  </c:pt>
                  <c:pt idx="43">
                    <c:v>GBLI</c:v>
                  </c:pt>
                  <c:pt idx="44">
                    <c:v>SPNT</c:v>
                  </c:pt>
                  <c:pt idx="45">
                    <c:v>GLRE</c:v>
                  </c:pt>
                </c15:dlblRangeCache>
              </c15:datalabelsRange>
            </c:ext>
            <c:ext xmlns:c16="http://schemas.microsoft.com/office/drawing/2014/chart" uri="{C3380CC4-5D6E-409C-BE32-E72D297353CC}">
              <c16:uniqueId val="{0000002E-53D0-4CF9-9D3D-A71B903431EA}"/>
            </c:ext>
          </c:extLst>
        </c:ser>
        <c:dLbls>
          <c:dLblPos val="t"/>
          <c:showLegendKey val="0"/>
          <c:showVal val="1"/>
          <c:showCatName val="0"/>
          <c:showSerName val="0"/>
          <c:showPercent val="0"/>
          <c:showBubbleSize val="0"/>
        </c:dLbls>
        <c:axId val="1113734384"/>
        <c:axId val="1113735696"/>
      </c:scatterChart>
      <c:valAx>
        <c:axId val="1113734384"/>
        <c:scaling>
          <c:orientation val="maxMin"/>
          <c:max val="43"/>
          <c:min val="0"/>
        </c:scaling>
        <c:delete val="1"/>
        <c:axPos val="t"/>
        <c:numFmt formatCode="0" sourceLinked="1"/>
        <c:majorTickMark val="out"/>
        <c:minorTickMark val="none"/>
        <c:tickLblPos val="nextTo"/>
        <c:crossAx val="1113735696"/>
        <c:crosses val="autoZero"/>
        <c:crossBetween val="midCat"/>
      </c:valAx>
      <c:valAx>
        <c:axId val="1113735696"/>
        <c:scaling>
          <c:orientation val="maxMin"/>
          <c:max val="43"/>
          <c:min val="0"/>
        </c:scaling>
        <c:delete val="1"/>
        <c:axPos val="r"/>
        <c:numFmt formatCode="0" sourceLinked="1"/>
        <c:majorTickMark val="out"/>
        <c:minorTickMark val="none"/>
        <c:tickLblPos val="nextTo"/>
        <c:crossAx val="1113734384"/>
        <c:crosses val="autoZero"/>
        <c:crossBetween val="midCat"/>
        <c:majorUnit val="10"/>
      </c:valAx>
      <c:spPr>
        <a:noFill/>
        <a:ln w="25400">
          <a:solidFill>
            <a:srgbClr val="00B0F0"/>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080736702783949E-2"/>
          <c:y val="1.574067722258227E-2"/>
          <c:w val="0.91191931088456701"/>
          <c:h val="0.83299081872064706"/>
        </c:manualLayout>
      </c:layout>
      <c:barChart>
        <c:barDir val="col"/>
        <c:grouping val="stacked"/>
        <c:varyColors val="0"/>
        <c:ser>
          <c:idx val="13"/>
          <c:order val="0"/>
          <c:tx>
            <c:strRef>
              <c:f>'GWP LOB 2002-2021'!$A$15</c:f>
              <c:strCache>
                <c:ptCount val="1"/>
                <c:pt idx="0">
                  <c:v>Reinsurance </c:v>
                </c:pt>
              </c:strCache>
            </c:strRef>
          </c:tx>
          <c:spPr>
            <a:solidFill>
              <a:srgbClr val="FF6600"/>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2002-2021'!$L$15:$V$15</c:f>
              <c:numCache>
                <c:formatCode>_(* #,##0_);_(* \(#,##0\);_(* "-"??_);_(@_)</c:formatCode>
                <c:ptCount val="11"/>
                <c:pt idx="0">
                  <c:v>20416389.120000001</c:v>
                </c:pt>
                <c:pt idx="1">
                  <c:v>19655499.280000001</c:v>
                </c:pt>
                <c:pt idx="2">
                  <c:v>16784493.84</c:v>
                </c:pt>
                <c:pt idx="3">
                  <c:v>11582425.050000001</c:v>
                </c:pt>
                <c:pt idx="4">
                  <c:v>13520616</c:v>
                </c:pt>
                <c:pt idx="5">
                  <c:v>17652460</c:v>
                </c:pt>
                <c:pt idx="6">
                  <c:v>17819553</c:v>
                </c:pt>
                <c:pt idx="7">
                  <c:v>17985942</c:v>
                </c:pt>
                <c:pt idx="8">
                  <c:v>19318363</c:v>
                </c:pt>
                <c:pt idx="9">
                  <c:v>24013888</c:v>
                </c:pt>
                <c:pt idx="10">
                  <c:v>30980390</c:v>
                </c:pt>
              </c:numCache>
            </c:numRef>
          </c:val>
          <c:extLst>
            <c:ext xmlns:c16="http://schemas.microsoft.com/office/drawing/2014/chart" uri="{C3380CC4-5D6E-409C-BE32-E72D297353CC}">
              <c16:uniqueId val="{00000000-C2B6-4D58-A91D-EF67D66B11FF}"/>
            </c:ext>
          </c:extLst>
        </c:ser>
        <c:ser>
          <c:idx val="0"/>
          <c:order val="1"/>
          <c:tx>
            <c:strRef>
              <c:f>'GWP LOB 2002-2021'!$A$2</c:f>
              <c:strCache>
                <c:ptCount val="1"/>
                <c:pt idx="0">
                  <c:v>All</c:v>
                </c:pt>
              </c:strCache>
              <c:extLst xmlns:c15="http://schemas.microsoft.com/office/drawing/2012/chart"/>
            </c:strRef>
          </c:tx>
          <c:spPr>
            <a:solidFill>
              <a:schemeClr val="bg1">
                <a:lumMod val="85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2002-2021'!$L$2:$V$2</c:f>
              <c:numCache>
                <c:formatCode>General</c:formatCode>
                <c:ptCount val="11"/>
              </c:numCache>
            </c:numRef>
          </c:val>
          <c:extLst xmlns:c15="http://schemas.microsoft.com/office/drawing/2012/chart">
            <c:ext xmlns:c16="http://schemas.microsoft.com/office/drawing/2014/chart" uri="{C3380CC4-5D6E-409C-BE32-E72D297353CC}">
              <c16:uniqueId val="{00000001-C2B6-4D58-A91D-EF67D66B11FF}"/>
            </c:ext>
          </c:extLst>
        </c:ser>
        <c:ser>
          <c:idx val="5"/>
          <c:order val="2"/>
          <c:tx>
            <c:strRef>
              <c:f>'GWP LOB 2002-2021'!$A$5</c:f>
              <c:strCache>
                <c:ptCount val="1"/>
                <c:pt idx="0">
                  <c:v>Energy</c:v>
                </c:pt>
              </c:strCache>
            </c:strRef>
          </c:tx>
          <c:spPr>
            <a:solidFill>
              <a:schemeClr val="accent1">
                <a:lumMod val="50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2002-2021'!$L$5:$V$5</c:f>
              <c:numCache>
                <c:formatCode>_(* #,##0_);_(* \(#,##0\);_(* "-"??_);_(@_)</c:formatCode>
                <c:ptCount val="11"/>
                <c:pt idx="0">
                  <c:v>85296672.560000002</c:v>
                </c:pt>
                <c:pt idx="1">
                  <c:v>96513099.719999999</c:v>
                </c:pt>
                <c:pt idx="2">
                  <c:v>100617643.84999999</c:v>
                </c:pt>
                <c:pt idx="3">
                  <c:v>98155913.340000004</c:v>
                </c:pt>
                <c:pt idx="4">
                  <c:v>77742981</c:v>
                </c:pt>
                <c:pt idx="5">
                  <c:v>87937006</c:v>
                </c:pt>
                <c:pt idx="6">
                  <c:v>81377114</c:v>
                </c:pt>
                <c:pt idx="7">
                  <c:v>72109574</c:v>
                </c:pt>
                <c:pt idx="8">
                  <c:v>91741400</c:v>
                </c:pt>
                <c:pt idx="9">
                  <c:v>104015426</c:v>
                </c:pt>
                <c:pt idx="10">
                  <c:v>117322484</c:v>
                </c:pt>
              </c:numCache>
            </c:numRef>
          </c:val>
          <c:extLst>
            <c:ext xmlns:c16="http://schemas.microsoft.com/office/drawing/2014/chart" uri="{C3380CC4-5D6E-409C-BE32-E72D297353CC}">
              <c16:uniqueId val="{00000002-C2B6-4D58-A91D-EF67D66B11FF}"/>
            </c:ext>
          </c:extLst>
        </c:ser>
        <c:ser>
          <c:idx val="7"/>
          <c:order val="3"/>
          <c:tx>
            <c:strRef>
              <c:f>'GWP LOB 2002-2021'!$A$7</c:f>
              <c:strCache>
                <c:ptCount val="1"/>
                <c:pt idx="0">
                  <c:v>Engineering</c:v>
                </c:pt>
              </c:strCache>
            </c:strRef>
          </c:tx>
          <c:spPr>
            <a:solidFill>
              <a:schemeClr val="accent1">
                <a:lumMod val="75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2002-2021'!$L$7:$V$7</c:f>
              <c:numCache>
                <c:formatCode>_(* #,##0_);_(* \(#,##0\);_(* "-"??_);_(@_)</c:formatCode>
                <c:ptCount val="11"/>
                <c:pt idx="0">
                  <c:v>20925530.329999998</c:v>
                </c:pt>
                <c:pt idx="1">
                  <c:v>11603367.220000001</c:v>
                </c:pt>
                <c:pt idx="2">
                  <c:v>15529175.969999999</c:v>
                </c:pt>
                <c:pt idx="3">
                  <c:v>11371937.280000001</c:v>
                </c:pt>
                <c:pt idx="4">
                  <c:v>14992250</c:v>
                </c:pt>
                <c:pt idx="5">
                  <c:v>10375952</c:v>
                </c:pt>
                <c:pt idx="6">
                  <c:v>7740891</c:v>
                </c:pt>
                <c:pt idx="7">
                  <c:v>11531129</c:v>
                </c:pt>
                <c:pt idx="8">
                  <c:v>17924632</c:v>
                </c:pt>
                <c:pt idx="9">
                  <c:v>31137141</c:v>
                </c:pt>
                <c:pt idx="10">
                  <c:v>31208113</c:v>
                </c:pt>
              </c:numCache>
            </c:numRef>
          </c:val>
          <c:extLst>
            <c:ext xmlns:c16="http://schemas.microsoft.com/office/drawing/2014/chart" uri="{C3380CC4-5D6E-409C-BE32-E72D297353CC}">
              <c16:uniqueId val="{00000003-C2B6-4D58-A91D-EF67D66B11FF}"/>
            </c:ext>
          </c:extLst>
        </c:ser>
        <c:ser>
          <c:idx val="11"/>
          <c:order val="4"/>
          <c:tx>
            <c:strRef>
              <c:f>'GWP LOB 2002-2021'!$A$10</c:f>
              <c:strCache>
                <c:ptCount val="1"/>
                <c:pt idx="0">
                  <c:v>Marine </c:v>
                </c:pt>
              </c:strCache>
            </c:strRef>
          </c:tx>
          <c:spPr>
            <a:solidFill>
              <a:schemeClr val="accent1">
                <a:lumMod val="60000"/>
                <a:lumOff val="40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2002-2021'!$L$10:$V$10</c:f>
              <c:numCache>
                <c:formatCode>_(* #,##0_);_(* \(#,##0\);_(* "-"??_);_(@_)</c:formatCode>
                <c:ptCount val="11"/>
                <c:pt idx="0">
                  <c:v>27502288</c:v>
                </c:pt>
                <c:pt idx="1">
                  <c:v>27673990</c:v>
                </c:pt>
                <c:pt idx="2">
                  <c:v>26633265</c:v>
                </c:pt>
                <c:pt idx="3">
                  <c:v>22301179</c:v>
                </c:pt>
                <c:pt idx="4">
                  <c:v>20155514</c:v>
                </c:pt>
                <c:pt idx="5">
                  <c:v>19277706</c:v>
                </c:pt>
                <c:pt idx="6">
                  <c:v>21226460</c:v>
                </c:pt>
                <c:pt idx="7">
                  <c:v>25804456</c:v>
                </c:pt>
                <c:pt idx="8">
                  <c:v>30838711</c:v>
                </c:pt>
                <c:pt idx="9">
                  <c:v>38029751</c:v>
                </c:pt>
                <c:pt idx="10">
                  <c:v>41461150</c:v>
                </c:pt>
              </c:numCache>
            </c:numRef>
          </c:val>
          <c:extLst>
            <c:ext xmlns:c16="http://schemas.microsoft.com/office/drawing/2014/chart" uri="{C3380CC4-5D6E-409C-BE32-E72D297353CC}">
              <c16:uniqueId val="{00000004-C2B6-4D58-A91D-EF67D66B11FF}"/>
            </c:ext>
          </c:extLst>
        </c:ser>
        <c:ser>
          <c:idx val="6"/>
          <c:order val="5"/>
          <c:tx>
            <c:strRef>
              <c:f>'GWP LOB 2002-2021'!$A$6</c:f>
              <c:strCache>
                <c:ptCount val="1"/>
                <c:pt idx="0">
                  <c:v>Property</c:v>
                </c:pt>
              </c:strCache>
            </c:strRef>
          </c:tx>
          <c:spPr>
            <a:solidFill>
              <a:schemeClr val="accent5">
                <a:lumMod val="75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2002-2021'!$L$6:$V$6</c:f>
              <c:numCache>
                <c:formatCode>_(* #,##0_);_(* \(#,##0\);_(* "-"??_);_(@_)</c:formatCode>
                <c:ptCount val="11"/>
                <c:pt idx="0">
                  <c:v>40592532.760000005</c:v>
                </c:pt>
                <c:pt idx="1">
                  <c:v>45414264.439999998</c:v>
                </c:pt>
                <c:pt idx="2">
                  <c:v>38042809.390000001</c:v>
                </c:pt>
                <c:pt idx="3">
                  <c:v>39985235.159999996</c:v>
                </c:pt>
                <c:pt idx="4">
                  <c:v>40628818</c:v>
                </c:pt>
                <c:pt idx="5">
                  <c:v>53738770</c:v>
                </c:pt>
                <c:pt idx="6">
                  <c:v>43785497</c:v>
                </c:pt>
                <c:pt idx="7">
                  <c:v>46137090</c:v>
                </c:pt>
                <c:pt idx="8">
                  <c:v>69912083</c:v>
                </c:pt>
                <c:pt idx="9">
                  <c:v>79085275</c:v>
                </c:pt>
                <c:pt idx="10">
                  <c:v>88074326</c:v>
                </c:pt>
              </c:numCache>
            </c:numRef>
          </c:val>
          <c:extLst>
            <c:ext xmlns:c16="http://schemas.microsoft.com/office/drawing/2014/chart" uri="{C3380CC4-5D6E-409C-BE32-E72D297353CC}">
              <c16:uniqueId val="{00000005-C2B6-4D58-A91D-EF67D66B11FF}"/>
            </c:ext>
          </c:extLst>
        </c:ser>
        <c:ser>
          <c:idx val="8"/>
          <c:order val="6"/>
          <c:tx>
            <c:strRef>
              <c:f>'GWP LOB 2002-2021'!$A$8</c:f>
              <c:strCache>
                <c:ptCount val="1"/>
                <c:pt idx="0">
                  <c:v>General Aviation</c:v>
                </c:pt>
              </c:strCache>
            </c:strRef>
          </c:tx>
          <c:spPr>
            <a:solidFill>
              <a:schemeClr val="accent1">
                <a:lumMod val="40000"/>
                <a:lumOff val="60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2002-2021'!$L$8:$V$8</c:f>
              <c:numCache>
                <c:formatCode>_(* #,##0_);_(* \(#,##0\);_(* "-"??_);_(@_)</c:formatCode>
                <c:ptCount val="11"/>
                <c:pt idx="0">
                  <c:v>11228325.060000001</c:v>
                </c:pt>
                <c:pt idx="1">
                  <c:v>9629807.6899999995</c:v>
                </c:pt>
                <c:pt idx="2">
                  <c:v>8322341.4199999999</c:v>
                </c:pt>
                <c:pt idx="3">
                  <c:v>10413862.440000001</c:v>
                </c:pt>
                <c:pt idx="4">
                  <c:v>17088108</c:v>
                </c:pt>
                <c:pt idx="5">
                  <c:v>18998073</c:v>
                </c:pt>
                <c:pt idx="6">
                  <c:v>17996462</c:v>
                </c:pt>
                <c:pt idx="7">
                  <c:v>19182776</c:v>
                </c:pt>
                <c:pt idx="8">
                  <c:v>23002196</c:v>
                </c:pt>
                <c:pt idx="9">
                  <c:v>20347452</c:v>
                </c:pt>
                <c:pt idx="10">
                  <c:v>21872212</c:v>
                </c:pt>
              </c:numCache>
            </c:numRef>
          </c:val>
          <c:extLst>
            <c:ext xmlns:c16="http://schemas.microsoft.com/office/drawing/2014/chart" uri="{C3380CC4-5D6E-409C-BE32-E72D297353CC}">
              <c16:uniqueId val="{00000006-C2B6-4D58-A91D-EF67D66B11FF}"/>
            </c:ext>
          </c:extLst>
        </c:ser>
        <c:ser>
          <c:idx val="10"/>
          <c:order val="7"/>
          <c:tx>
            <c:strRef>
              <c:f>'GWP LOB 2002-2021'!$A$9</c:f>
              <c:strCache>
                <c:ptCount val="1"/>
                <c:pt idx="0">
                  <c:v>Political violence</c:v>
                </c:pt>
              </c:strCache>
            </c:strRef>
          </c:tx>
          <c:spPr>
            <a:solidFill>
              <a:srgbClr val="0BA6BB"/>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2002-2021'!$L$9:$V$9</c:f>
              <c:numCache>
                <c:formatCode>_(* #,##0_);_(* \(#,##0\);_(* "-"??_);_(@_)</c:formatCode>
                <c:ptCount val="11"/>
                <c:pt idx="0">
                  <c:v>0</c:v>
                </c:pt>
                <c:pt idx="1">
                  <c:v>7658946.870000001</c:v>
                </c:pt>
                <c:pt idx="2">
                  <c:v>16325655.279999999</c:v>
                </c:pt>
                <c:pt idx="3">
                  <c:v>16853718.57</c:v>
                </c:pt>
                <c:pt idx="4">
                  <c:v>16083045</c:v>
                </c:pt>
                <c:pt idx="5">
                  <c:v>9730841</c:v>
                </c:pt>
                <c:pt idx="6">
                  <c:v>11406212</c:v>
                </c:pt>
                <c:pt idx="7">
                  <c:v>8296949</c:v>
                </c:pt>
                <c:pt idx="8">
                  <c:v>8270678</c:v>
                </c:pt>
                <c:pt idx="9">
                  <c:v>9262688</c:v>
                </c:pt>
                <c:pt idx="10">
                  <c:v>11460911</c:v>
                </c:pt>
              </c:numCache>
            </c:numRef>
          </c:val>
          <c:extLst>
            <c:ext xmlns:c16="http://schemas.microsoft.com/office/drawing/2014/chart" uri="{C3380CC4-5D6E-409C-BE32-E72D297353CC}">
              <c16:uniqueId val="{00000007-C2B6-4D58-A91D-EF67D66B11FF}"/>
            </c:ext>
          </c:extLst>
        </c:ser>
        <c:ser>
          <c:idx val="12"/>
          <c:order val="8"/>
          <c:tx>
            <c:strRef>
              <c:f>'GWP LOB 2002-2021'!$A$11</c:f>
              <c:strCache>
                <c:ptCount val="1"/>
                <c:pt idx="0">
                  <c:v>Contingency</c:v>
                </c:pt>
              </c:strCache>
            </c:strRef>
          </c:tx>
          <c:spPr>
            <a:solidFill>
              <a:srgbClr val="5BE4F7"/>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2002-2021'!$L$11:$V$11</c:f>
              <c:numCache>
                <c:formatCode>_(* #,##0_);_(* \(#,##0\);_(* "-"??_);_(@_)</c:formatCode>
                <c:ptCount val="11"/>
                <c:pt idx="0">
                  <c:v>0</c:v>
                </c:pt>
                <c:pt idx="1">
                  <c:v>0</c:v>
                </c:pt>
                <c:pt idx="2">
                  <c:v>0</c:v>
                </c:pt>
                <c:pt idx="3">
                  <c:v>0</c:v>
                </c:pt>
                <c:pt idx="4">
                  <c:v>0</c:v>
                </c:pt>
                <c:pt idx="5">
                  <c:v>0</c:v>
                </c:pt>
                <c:pt idx="6">
                  <c:v>0</c:v>
                </c:pt>
                <c:pt idx="7">
                  <c:v>0</c:v>
                </c:pt>
                <c:pt idx="8">
                  <c:v>0</c:v>
                </c:pt>
                <c:pt idx="9">
                  <c:v>3498264</c:v>
                </c:pt>
                <c:pt idx="10">
                  <c:v>10924643</c:v>
                </c:pt>
              </c:numCache>
            </c:numRef>
          </c:val>
          <c:extLst>
            <c:ext xmlns:c16="http://schemas.microsoft.com/office/drawing/2014/chart" uri="{C3380CC4-5D6E-409C-BE32-E72D297353CC}">
              <c16:uniqueId val="{00000008-C2B6-4D58-A91D-EF67D66B11FF}"/>
            </c:ext>
          </c:extLst>
        </c:ser>
        <c:ser>
          <c:idx val="4"/>
          <c:order val="9"/>
          <c:tx>
            <c:strRef>
              <c:f>'GWP LOB 2002-2021'!$A$12</c:f>
              <c:strCache>
                <c:ptCount val="1"/>
                <c:pt idx="0">
                  <c:v>Inherent Defects Insurance</c:v>
                </c:pt>
              </c:strCache>
            </c:strRef>
          </c:tx>
          <c:spPr>
            <a:solidFill>
              <a:srgbClr val="D0FEF2"/>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2002-2021'!$L$12:$V$12</c:f>
              <c:numCache>
                <c:formatCode>_(* #,##0_);_(* \(#,##0\);_(* "-"??_);_(@_)</c:formatCode>
                <c:ptCount val="11"/>
                <c:pt idx="0">
                  <c:v>0</c:v>
                </c:pt>
                <c:pt idx="1">
                  <c:v>0</c:v>
                </c:pt>
                <c:pt idx="2">
                  <c:v>0</c:v>
                </c:pt>
                <c:pt idx="3">
                  <c:v>0</c:v>
                </c:pt>
                <c:pt idx="4">
                  <c:v>0</c:v>
                </c:pt>
                <c:pt idx="5">
                  <c:v>0</c:v>
                </c:pt>
                <c:pt idx="6">
                  <c:v>10453270</c:v>
                </c:pt>
                <c:pt idx="7">
                  <c:v>9172579</c:v>
                </c:pt>
                <c:pt idx="8">
                  <c:v>8935239</c:v>
                </c:pt>
                <c:pt idx="9">
                  <c:v>9978259</c:v>
                </c:pt>
                <c:pt idx="10">
                  <c:v>8608219</c:v>
                </c:pt>
              </c:numCache>
            </c:numRef>
          </c:val>
          <c:extLst>
            <c:ext xmlns:c16="http://schemas.microsoft.com/office/drawing/2014/chart" uri="{C3380CC4-5D6E-409C-BE32-E72D297353CC}">
              <c16:uniqueId val="{00000009-C2B6-4D58-A91D-EF67D66B11FF}"/>
            </c:ext>
          </c:extLst>
        </c:ser>
        <c:ser>
          <c:idx val="1"/>
          <c:order val="10"/>
          <c:tx>
            <c:strRef>
              <c:f>'GWP LOB 2002-2021'!$A$13</c:f>
              <c:strCache>
                <c:ptCount val="1"/>
                <c:pt idx="0">
                  <c:v>Professional Lines</c:v>
                </c:pt>
              </c:strCache>
            </c:strRef>
          </c:tx>
          <c:spPr>
            <a:solidFill>
              <a:schemeClr val="accent6">
                <a:lumMod val="50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2002-2021'!$L$13:$V$13</c:f>
              <c:numCache>
                <c:formatCode>_(* #,##0_);_(* \(#,##0\);_(* "-"??_);_(@_)</c:formatCode>
                <c:ptCount val="11"/>
                <c:pt idx="0">
                  <c:v>3110218.26</c:v>
                </c:pt>
                <c:pt idx="1">
                  <c:v>5711978.0800000001</c:v>
                </c:pt>
                <c:pt idx="2">
                  <c:v>13126893.370000001</c:v>
                </c:pt>
                <c:pt idx="3">
                  <c:v>18614016.969999999</c:v>
                </c:pt>
                <c:pt idx="4">
                  <c:v>20746679</c:v>
                </c:pt>
                <c:pt idx="5">
                  <c:v>43119887</c:v>
                </c:pt>
                <c:pt idx="6">
                  <c:v>73665448</c:v>
                </c:pt>
                <c:pt idx="7">
                  <c:v>110081872</c:v>
                </c:pt>
                <c:pt idx="8">
                  <c:v>157487052</c:v>
                </c:pt>
                <c:pt idx="9">
                  <c:v>190037877</c:v>
                </c:pt>
                <c:pt idx="10">
                  <c:v>191286512</c:v>
                </c:pt>
              </c:numCache>
            </c:numRef>
          </c:val>
          <c:extLst>
            <c:ext xmlns:c16="http://schemas.microsoft.com/office/drawing/2014/chart" uri="{C3380CC4-5D6E-409C-BE32-E72D297353CC}">
              <c16:uniqueId val="{0000000A-C2B6-4D58-A91D-EF67D66B11FF}"/>
            </c:ext>
          </c:extLst>
        </c:ser>
        <c:ser>
          <c:idx val="3"/>
          <c:order val="11"/>
          <c:tx>
            <c:strRef>
              <c:f>'GWP LOB 2002-2021'!#REF!</c:f>
              <c:strCache>
                <c:ptCount val="1"/>
                <c:pt idx="0">
                  <c:v>#REF!</c:v>
                </c:pt>
              </c:strCache>
              <c:extLst xmlns:c15="http://schemas.microsoft.com/office/drawing/2012/chart"/>
            </c:strRef>
          </c:tx>
          <c:spPr>
            <a:solidFill>
              <a:schemeClr val="accent4"/>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2002-2021'!#REF!</c:f>
              <c:extLst xmlns:c15="http://schemas.microsoft.com/office/drawing/2012/chart"/>
            </c:numRef>
          </c:val>
          <c:extLst xmlns:c15="http://schemas.microsoft.com/office/drawing/2012/chart">
            <c:ext xmlns:c16="http://schemas.microsoft.com/office/drawing/2014/chart" uri="{C3380CC4-5D6E-409C-BE32-E72D297353CC}">
              <c16:uniqueId val="{0000000B-C2B6-4D58-A91D-EF67D66B11FF}"/>
            </c:ext>
          </c:extLst>
        </c:ser>
        <c:ser>
          <c:idx val="9"/>
          <c:order val="12"/>
          <c:tx>
            <c:strRef>
              <c:f>'GWP LOB 2002-2021'!#REF!</c:f>
              <c:strCache>
                <c:ptCount val="1"/>
                <c:pt idx="0">
                  <c:v>#REF!</c:v>
                </c:pt>
              </c:strCache>
              <c:extLst xmlns:c15="http://schemas.microsoft.com/office/drawing/2012/chart"/>
            </c:strRef>
          </c:tx>
          <c:spPr>
            <a:solidFill>
              <a:schemeClr val="accent4">
                <a:lumMod val="60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2002-2021'!#REF!</c:f>
              <c:extLst xmlns:c15="http://schemas.microsoft.com/office/drawing/2012/chart"/>
            </c:numRef>
          </c:val>
          <c:extLst xmlns:c15="http://schemas.microsoft.com/office/drawing/2012/chart">
            <c:ext xmlns:c16="http://schemas.microsoft.com/office/drawing/2014/chart" uri="{C3380CC4-5D6E-409C-BE32-E72D297353CC}">
              <c16:uniqueId val="{0000000C-C2B6-4D58-A91D-EF67D66B11FF}"/>
            </c:ext>
          </c:extLst>
        </c:ser>
        <c:ser>
          <c:idx val="2"/>
          <c:order val="13"/>
          <c:tx>
            <c:strRef>
              <c:f>'GWP LOB 2002-2021'!$A$14</c:f>
              <c:strCache>
                <c:ptCount val="1"/>
                <c:pt idx="0">
                  <c:v>Financial Institutions</c:v>
                </c:pt>
              </c:strCache>
            </c:strRef>
          </c:tx>
          <c:spPr>
            <a:solidFill>
              <a:schemeClr val="accent6">
                <a:lumMod val="60000"/>
                <a:lumOff val="40000"/>
              </a:schemeClr>
            </a:solidFill>
            <a:ln>
              <a:noFill/>
            </a:ln>
            <a:effectLst/>
          </c:spPr>
          <c:invertIfNegative val="0"/>
          <c:cat>
            <c:strRef>
              <c:f>'GWP LOB 2002-2021'!$L$1:$W$1</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CAGR</c:v>
                </c:pt>
              </c:strCache>
            </c:strRef>
          </c:cat>
          <c:val>
            <c:numRef>
              <c:f>'GWP LOB 2002-2021'!$L$14:$V$14</c:f>
              <c:numCache>
                <c:formatCode>_(* #,##0_);_(* \(#,##0\);_(* "-"??_);_(@_)</c:formatCode>
                <c:ptCount val="11"/>
                <c:pt idx="0">
                  <c:v>16497299.399999999</c:v>
                </c:pt>
                <c:pt idx="1">
                  <c:v>16147305.449999999</c:v>
                </c:pt>
                <c:pt idx="2">
                  <c:v>16143555.65</c:v>
                </c:pt>
                <c:pt idx="3">
                  <c:v>13057030.189999999</c:v>
                </c:pt>
                <c:pt idx="4">
                  <c:v>11352020</c:v>
                </c:pt>
                <c:pt idx="5">
                  <c:v>14271496</c:v>
                </c:pt>
                <c:pt idx="6">
                  <c:v>16147579</c:v>
                </c:pt>
                <c:pt idx="7">
                  <c:v>28989538</c:v>
                </c:pt>
                <c:pt idx="8">
                  <c:v>39441924</c:v>
                </c:pt>
                <c:pt idx="9">
                  <c:v>36176320</c:v>
                </c:pt>
                <c:pt idx="10">
                  <c:v>28648052</c:v>
                </c:pt>
              </c:numCache>
            </c:numRef>
          </c:val>
          <c:extLst>
            <c:ext xmlns:c16="http://schemas.microsoft.com/office/drawing/2014/chart" uri="{C3380CC4-5D6E-409C-BE32-E72D297353CC}">
              <c16:uniqueId val="{0000000D-C2B6-4D58-A91D-EF67D66B11FF}"/>
            </c:ext>
          </c:extLst>
        </c:ser>
        <c:dLbls>
          <c:showLegendKey val="0"/>
          <c:showVal val="0"/>
          <c:showCatName val="0"/>
          <c:showSerName val="0"/>
          <c:showPercent val="0"/>
          <c:showBubbleSize val="0"/>
        </c:dLbls>
        <c:gapWidth val="150"/>
        <c:overlap val="100"/>
        <c:axId val="349381903"/>
        <c:axId val="349366511"/>
        <c:extLst/>
      </c:barChart>
      <c:lineChart>
        <c:grouping val="standard"/>
        <c:varyColors val="0"/>
        <c:dLbls>
          <c:showLegendKey val="0"/>
          <c:showVal val="0"/>
          <c:showCatName val="0"/>
          <c:showSerName val="0"/>
          <c:showPercent val="0"/>
          <c:showBubbleSize val="0"/>
        </c:dLbls>
        <c:marker val="1"/>
        <c:smooth val="0"/>
        <c:axId val="349381903"/>
        <c:axId val="349366511"/>
        <c:extLst>
          <c:ext xmlns:c15="http://schemas.microsoft.com/office/drawing/2012/chart" uri="{02D57815-91ED-43cb-92C2-25804820EDAC}">
            <c15:filteredLineSeries>
              <c15:ser>
                <c:idx val="14"/>
                <c:order val="14"/>
                <c:tx>
                  <c:strRef>
                    <c:extLst>
                      <c:ext uri="{02D57815-91ED-43cb-92C2-25804820EDAC}">
                        <c15:formulaRef>
                          <c15:sqref>'GWP LOB 2002-2021'!$A$16</c15:sqref>
                        </c15:formulaRef>
                      </c:ext>
                    </c:extLst>
                    <c:strCache>
                      <c:ptCount val="1"/>
                      <c:pt idx="0">
                        <c:v>Gross written premiums</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'GWP LOB 2002-2021'!$L$1:$U$1</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'GWP LOB 2002-2021'!$L$16:$U$16</c15:sqref>
                        </c15:formulaRef>
                      </c:ext>
                    </c:extLst>
                    <c:numCache>
                      <c:formatCode>_(* #,##0_);_(* \(#,##0\);_(* "-"??_);_(@_)</c:formatCode>
                      <c:ptCount val="10"/>
                      <c:pt idx="0">
                        <c:v>225569255.49000001</c:v>
                      </c:pt>
                      <c:pt idx="1">
                        <c:v>240008258.75</c:v>
                      </c:pt>
                      <c:pt idx="2">
                        <c:v>251525833.77000001</c:v>
                      </c:pt>
                      <c:pt idx="3">
                        <c:v>242335318</c:v>
                      </c:pt>
                      <c:pt idx="4">
                        <c:v>232310031</c:v>
                      </c:pt>
                      <c:pt idx="5">
                        <c:v>275102191</c:v>
                      </c:pt>
                      <c:pt idx="6">
                        <c:v>301618486</c:v>
                      </c:pt>
                      <c:pt idx="7">
                        <c:v>349291905</c:v>
                      </c:pt>
                      <c:pt idx="8">
                        <c:v>466872278</c:v>
                      </c:pt>
                      <c:pt idx="9">
                        <c:v>545582341</c:v>
                      </c:pt>
                    </c:numCache>
                  </c:numRef>
                </c:val>
                <c:smooth val="0"/>
                <c:extLst>
                  <c:ext xmlns:c16="http://schemas.microsoft.com/office/drawing/2014/chart" uri="{C3380CC4-5D6E-409C-BE32-E72D297353CC}">
                    <c16:uniqueId val="{0000000E-C2B6-4D58-A91D-EF67D66B11FF}"/>
                  </c:ext>
                </c:extLst>
              </c15:ser>
            </c15:filteredLineSeries>
          </c:ext>
        </c:extLst>
      </c:lineChart>
      <c:catAx>
        <c:axId val="34938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366511"/>
        <c:crosses val="autoZero"/>
        <c:auto val="1"/>
        <c:lblAlgn val="ctr"/>
        <c:lblOffset val="100"/>
        <c:noMultiLvlLbl val="0"/>
      </c:catAx>
      <c:valAx>
        <c:axId val="349366511"/>
        <c:scaling>
          <c:orientation val="minMax"/>
          <c:max val="600000000"/>
          <c:min val="0"/>
        </c:scaling>
        <c:delete val="0"/>
        <c:axPos val="l"/>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381903"/>
        <c:crosses val="autoZero"/>
        <c:crossBetween val="between"/>
        <c:dispUnits>
          <c:builtInUnit val="millions"/>
          <c:dispUnitsLbl>
            <c:layout>
              <c:manualLayout>
                <c:xMode val="edge"/>
                <c:yMode val="edge"/>
                <c:x val="1.6238570522240332E-2"/>
                <c:y val="0.38809567464830297"/>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GWP Millions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egendEntry>
        <c:idx val="1"/>
        <c:delete val="1"/>
      </c:legendEntry>
      <c:layout>
        <c:manualLayout>
          <c:xMode val="edge"/>
          <c:yMode val="edge"/>
          <c:x val="3.3997352894990687E-2"/>
          <c:y val="0.90352460664684364"/>
          <c:w val="0.96600267994068145"/>
          <c:h val="7.08685884185804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81947679075327"/>
          <c:y val="0.18432057400933183"/>
          <c:w val="0.65996081475731028"/>
          <c:h val="0.71521210194995444"/>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26622264579475"/>
          <c:y val="0.18432057400933183"/>
          <c:w val="0.46506658487334818"/>
          <c:h val="0.71521203337187444"/>
        </c:manualLayout>
      </c:layout>
      <c:pieChart>
        <c:varyColors val="1"/>
        <c:ser>
          <c:idx val="0"/>
          <c:order val="0"/>
          <c:tx>
            <c:strRef>
              <c:f>'[Slide 10 pie chart_Specialty Business Divsersified by Geography Q2 2023.xlsx]Premiums'!$B$1</c:f>
              <c:strCache>
                <c:ptCount val="1"/>
                <c:pt idx="0">
                  <c:v>Premiums by Region</c:v>
                </c:pt>
              </c:strCache>
            </c:strRef>
          </c:tx>
          <c:spPr>
            <a:ln w="9525">
              <a:noFill/>
            </a:ln>
          </c:spPr>
          <c:dPt>
            <c:idx val="0"/>
            <c:bubble3D val="0"/>
            <c:spPr>
              <a:solidFill>
                <a:schemeClr val="accent1"/>
              </a:solidFill>
              <a:ln w="9525">
                <a:noFill/>
                <a:prstDash val="solid"/>
              </a:ln>
            </c:spPr>
            <c:extLst>
              <c:ext xmlns:c16="http://schemas.microsoft.com/office/drawing/2014/chart" uri="{C3380CC4-5D6E-409C-BE32-E72D297353CC}">
                <c16:uniqueId val="{00000001-D35C-48CC-82B6-A95FFBD2250F}"/>
              </c:ext>
            </c:extLst>
          </c:dPt>
          <c:dPt>
            <c:idx val="1"/>
            <c:bubble3D val="0"/>
            <c:spPr>
              <a:solidFill>
                <a:schemeClr val="accent1">
                  <a:lumMod val="75000"/>
                  <a:lumOff val="25000"/>
                </a:schemeClr>
              </a:solidFill>
              <a:ln w="9525">
                <a:noFill/>
                <a:prstDash val="solid"/>
              </a:ln>
            </c:spPr>
            <c:extLst>
              <c:ext xmlns:c16="http://schemas.microsoft.com/office/drawing/2014/chart" uri="{C3380CC4-5D6E-409C-BE32-E72D297353CC}">
                <c16:uniqueId val="{00000003-D35C-48CC-82B6-A95FFBD2250F}"/>
              </c:ext>
            </c:extLst>
          </c:dPt>
          <c:dPt>
            <c:idx val="2"/>
            <c:bubble3D val="0"/>
            <c:spPr>
              <a:solidFill>
                <a:schemeClr val="accent1">
                  <a:lumMod val="50000"/>
                  <a:lumOff val="50000"/>
                </a:schemeClr>
              </a:solidFill>
              <a:ln w="9525">
                <a:noFill/>
                <a:prstDash val="solid"/>
              </a:ln>
            </c:spPr>
            <c:extLst>
              <c:ext xmlns:c16="http://schemas.microsoft.com/office/drawing/2014/chart" uri="{C3380CC4-5D6E-409C-BE32-E72D297353CC}">
                <c16:uniqueId val="{00000005-D35C-48CC-82B6-A95FFBD2250F}"/>
              </c:ext>
            </c:extLst>
          </c:dPt>
          <c:dPt>
            <c:idx val="3"/>
            <c:bubble3D val="0"/>
            <c:spPr>
              <a:solidFill>
                <a:schemeClr val="accent1">
                  <a:lumMod val="25000"/>
                  <a:lumOff val="75000"/>
                </a:schemeClr>
              </a:solidFill>
              <a:ln w="9525">
                <a:noFill/>
                <a:prstDash val="solid"/>
              </a:ln>
            </c:spPr>
            <c:extLst>
              <c:ext xmlns:c16="http://schemas.microsoft.com/office/drawing/2014/chart" uri="{C3380CC4-5D6E-409C-BE32-E72D297353CC}">
                <c16:uniqueId val="{00000007-D35C-48CC-82B6-A95FFBD2250F}"/>
              </c:ext>
            </c:extLst>
          </c:dPt>
          <c:dPt>
            <c:idx val="4"/>
            <c:bubble3D val="0"/>
            <c:spPr>
              <a:solidFill>
                <a:srgbClr val="339933"/>
              </a:solidFill>
              <a:ln w="9525">
                <a:noFill/>
                <a:prstDash val="solid"/>
              </a:ln>
            </c:spPr>
            <c:extLst>
              <c:ext xmlns:c16="http://schemas.microsoft.com/office/drawing/2014/chart" uri="{C3380CC4-5D6E-409C-BE32-E72D297353CC}">
                <c16:uniqueId val="{00000009-D35C-48CC-82B6-A95FFBD2250F}"/>
              </c:ext>
            </c:extLst>
          </c:dPt>
          <c:dPt>
            <c:idx val="5"/>
            <c:bubble3D val="0"/>
            <c:spPr>
              <a:solidFill>
                <a:srgbClr val="00CC00"/>
              </a:solidFill>
              <a:ln w="9525">
                <a:noFill/>
                <a:prstDash val="solid"/>
              </a:ln>
            </c:spPr>
            <c:extLst>
              <c:ext xmlns:c16="http://schemas.microsoft.com/office/drawing/2014/chart" uri="{C3380CC4-5D6E-409C-BE32-E72D297353CC}">
                <c16:uniqueId val="{0000000B-D35C-48CC-82B6-A95FFBD2250F}"/>
              </c:ext>
            </c:extLst>
          </c:dPt>
          <c:dPt>
            <c:idx val="6"/>
            <c:bubble3D val="0"/>
            <c:spPr>
              <a:solidFill>
                <a:srgbClr val="00FF00"/>
              </a:solidFill>
              <a:ln w="9525">
                <a:noFill/>
              </a:ln>
            </c:spPr>
            <c:extLst>
              <c:ext xmlns:c16="http://schemas.microsoft.com/office/drawing/2014/chart" uri="{C3380CC4-5D6E-409C-BE32-E72D297353CC}">
                <c16:uniqueId val="{0000000D-D35C-48CC-82B6-A95FFBD2250F}"/>
              </c:ext>
            </c:extLst>
          </c:dPt>
          <c:dPt>
            <c:idx val="7"/>
            <c:bubble3D val="0"/>
            <c:spPr>
              <a:solidFill>
                <a:srgbClr val="99FF66"/>
              </a:solidFill>
              <a:ln w="9525">
                <a:noFill/>
              </a:ln>
            </c:spPr>
            <c:extLst>
              <c:ext xmlns:c16="http://schemas.microsoft.com/office/drawing/2014/chart" uri="{C3380CC4-5D6E-409C-BE32-E72D297353CC}">
                <c16:uniqueId val="{0000000F-D35C-48CC-82B6-A95FFBD2250F}"/>
              </c:ext>
            </c:extLst>
          </c:dPt>
          <c:dPt>
            <c:idx val="8"/>
            <c:bubble3D val="0"/>
            <c:spPr>
              <a:solidFill>
                <a:srgbClr val="FFFF00"/>
              </a:solidFill>
              <a:ln w="9525">
                <a:noFill/>
              </a:ln>
            </c:spPr>
            <c:extLst>
              <c:ext xmlns:c16="http://schemas.microsoft.com/office/drawing/2014/chart" uri="{C3380CC4-5D6E-409C-BE32-E72D297353CC}">
                <c16:uniqueId val="{00000011-D35C-48CC-82B6-A95FFBD2250F}"/>
              </c:ext>
            </c:extLst>
          </c:dPt>
          <c:dPt>
            <c:idx val="9"/>
            <c:bubble3D val="0"/>
            <c:spPr>
              <a:solidFill>
                <a:srgbClr val="FF6600"/>
              </a:solidFill>
              <a:ln w="9525">
                <a:noFill/>
              </a:ln>
            </c:spPr>
            <c:extLst>
              <c:ext xmlns:c16="http://schemas.microsoft.com/office/drawing/2014/chart" uri="{C3380CC4-5D6E-409C-BE32-E72D297353CC}">
                <c16:uniqueId val="{00000013-D35C-48CC-82B6-A95FFBD2250F}"/>
              </c:ext>
            </c:extLst>
          </c:dPt>
          <c:dPt>
            <c:idx val="10"/>
            <c:bubble3D val="0"/>
            <c:spPr>
              <a:solidFill>
                <a:srgbClr val="FFCC66"/>
              </a:solidFill>
              <a:ln w="9525">
                <a:noFill/>
              </a:ln>
            </c:spPr>
            <c:extLst>
              <c:ext xmlns:c16="http://schemas.microsoft.com/office/drawing/2014/chart" uri="{C3380CC4-5D6E-409C-BE32-E72D297353CC}">
                <c16:uniqueId val="{00000015-D35C-48CC-82B6-A95FFBD2250F}"/>
              </c:ext>
            </c:extLst>
          </c:dPt>
          <c:dLbls>
            <c:dLbl>
              <c:idx val="0"/>
              <c:layout>
                <c:manualLayout>
                  <c:x val="-2.2087033271494638E-2"/>
                  <c:y val="3.1268079993894346E-2"/>
                </c:manualLayout>
              </c:layout>
              <c:tx>
                <c:rich>
                  <a:bodyPr wrap="square" lIns="38100" tIns="19050" rIns="38100" bIns="19050" anchor="ctr">
                    <a:spAutoFit/>
                  </a:bodyPr>
                  <a:lstStyle/>
                  <a:p>
                    <a:pPr>
                      <a:defRPr sz="600" baseline="0">
                        <a:solidFill>
                          <a:schemeClr val="bg1"/>
                        </a:solidFill>
                      </a:defRPr>
                    </a:pPr>
                    <a:fld id="{A410D3B0-D85C-4B95-9DC9-D508453726FD}" type="CATEGORYNAME">
                      <a:rPr lang="en-US" sz="600" baseline="0">
                        <a:solidFill>
                          <a:sysClr val="windowText" lastClr="000000"/>
                        </a:solidFill>
                      </a:rPr>
                      <a:pPr>
                        <a:defRPr sz="600" baseline="0">
                          <a:solidFill>
                            <a:schemeClr val="bg1"/>
                          </a:solidFill>
                        </a:defRPr>
                      </a:pPr>
                      <a:t>[CATEGORY NAME]</a:t>
                    </a:fld>
                    <a:r>
                      <a:rPr lang="en-US" sz="600" baseline="0">
                        <a:solidFill>
                          <a:sysClr val="windowText" lastClr="000000"/>
                        </a:solidFill>
                      </a:rPr>
                      <a:t> </a:t>
                    </a:r>
                    <a:fld id="{FB4C36CB-8924-4A25-9D91-BDE0BF527045}" type="VALUE">
                      <a:rPr lang="en-US" sz="600" baseline="0">
                        <a:solidFill>
                          <a:sysClr val="windowText" lastClr="000000"/>
                        </a:solidFill>
                      </a:rPr>
                      <a:pPr>
                        <a:defRPr sz="600" baseline="0">
                          <a:solidFill>
                            <a:schemeClr val="bg1"/>
                          </a:solidFill>
                        </a:defRPr>
                      </a:pPr>
                      <a:t>[VALUE]</a:t>
                    </a:fld>
                    <a:endParaRPr lang="en-US" sz="600" baseline="0">
                      <a:solidFill>
                        <a:sysClr val="windowText" lastClr="000000"/>
                      </a:solidFill>
                    </a:endParaRPr>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5C-48CC-82B6-A95FFBD2250F}"/>
                </c:ext>
              </c:extLst>
            </c:dLbl>
            <c:dLbl>
              <c:idx val="1"/>
              <c:layout>
                <c:manualLayout>
                  <c:x val="-1.6408021189336066E-2"/>
                  <c:y val="-5.9780409882950374E-3"/>
                </c:manualLayout>
              </c:layout>
              <c:tx>
                <c:rich>
                  <a:bodyPr wrap="square" lIns="38100" tIns="19050" rIns="38100" bIns="19050" anchor="ctr">
                    <a:spAutoFit/>
                  </a:bodyPr>
                  <a:lstStyle/>
                  <a:p>
                    <a:pPr>
                      <a:defRPr sz="600" baseline="0">
                        <a:solidFill>
                          <a:schemeClr val="bg1"/>
                        </a:solidFill>
                      </a:defRPr>
                    </a:pPr>
                    <a:fld id="{8589A7AF-9622-47CE-89F4-A7664173B13A}" type="CATEGORYNAME">
                      <a:rPr lang="en-US" sz="600" baseline="0">
                        <a:solidFill>
                          <a:sysClr val="windowText" lastClr="000000"/>
                        </a:solidFill>
                      </a:rPr>
                      <a:pPr>
                        <a:defRPr sz="600" baseline="0">
                          <a:solidFill>
                            <a:schemeClr val="bg1"/>
                          </a:solidFill>
                        </a:defRPr>
                      </a:pPr>
                      <a:t>[CATEGORY NAME]</a:t>
                    </a:fld>
                    <a:endParaRPr lang="en-US" sz="600" baseline="0">
                      <a:solidFill>
                        <a:sysClr val="windowText" lastClr="000000"/>
                      </a:solidFill>
                    </a:endParaRPr>
                  </a:p>
                  <a:p>
                    <a:pPr>
                      <a:defRPr sz="600" baseline="0">
                        <a:solidFill>
                          <a:schemeClr val="bg1"/>
                        </a:solidFill>
                      </a:defRPr>
                    </a:pPr>
                    <a:r>
                      <a:rPr lang="en-US" sz="600" baseline="0">
                        <a:solidFill>
                          <a:sysClr val="windowText" lastClr="000000"/>
                        </a:solidFill>
                      </a:rPr>
                      <a:t> </a:t>
                    </a:r>
                    <a:fld id="{E360F2A8-BB46-4288-9923-0EBAC91FA3FD}" type="VALUE">
                      <a:rPr lang="en-US" sz="600" baseline="0">
                        <a:solidFill>
                          <a:sysClr val="windowText" lastClr="000000"/>
                        </a:solidFill>
                      </a:rPr>
                      <a:pPr>
                        <a:defRPr sz="600" baseline="0">
                          <a:solidFill>
                            <a:schemeClr val="bg1"/>
                          </a:solidFill>
                        </a:defRPr>
                      </a:pPr>
                      <a:t>[VALUE]</a:t>
                    </a:fld>
                    <a:endParaRPr lang="en-US" sz="600" baseline="0">
                      <a:solidFill>
                        <a:sysClr val="windowText" lastClr="000000"/>
                      </a:solidFill>
                    </a:endParaRPr>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5C-48CC-82B6-A95FFBD2250F}"/>
                </c:ext>
              </c:extLst>
            </c:dLbl>
            <c:dLbl>
              <c:idx val="2"/>
              <c:layout>
                <c:manualLayout>
                  <c:x val="-2.1403193590909343E-2"/>
                  <c:y val="-1.4250488970850562E-2"/>
                </c:manualLayout>
              </c:layout>
              <c:tx>
                <c:rich>
                  <a:bodyPr wrap="square" lIns="38100" tIns="19050" rIns="38100" bIns="19050" anchor="ctr">
                    <a:spAutoFit/>
                  </a:bodyPr>
                  <a:lstStyle/>
                  <a:p>
                    <a:pPr>
                      <a:defRPr sz="600" baseline="0">
                        <a:solidFill>
                          <a:schemeClr val="bg1"/>
                        </a:solidFill>
                      </a:defRPr>
                    </a:pPr>
                    <a:fld id="{176F5C4D-71B1-4188-9DF3-C8CD3848ED5E}" type="CATEGORYNAME">
                      <a:rPr lang="en-US" sz="600" baseline="0">
                        <a:solidFill>
                          <a:sysClr val="windowText" lastClr="000000"/>
                        </a:solidFill>
                      </a:rPr>
                      <a:pPr>
                        <a:defRPr sz="600" baseline="0">
                          <a:solidFill>
                            <a:schemeClr val="bg1"/>
                          </a:solidFill>
                        </a:defRPr>
                      </a:pPr>
                      <a:t>[CATEGORY NAME]</a:t>
                    </a:fld>
                    <a:endParaRPr lang="en-US" sz="600" baseline="0">
                      <a:solidFill>
                        <a:sysClr val="windowText" lastClr="000000"/>
                      </a:solidFill>
                    </a:endParaRPr>
                  </a:p>
                  <a:p>
                    <a:pPr>
                      <a:defRPr sz="600" baseline="0">
                        <a:solidFill>
                          <a:schemeClr val="bg1"/>
                        </a:solidFill>
                      </a:defRPr>
                    </a:pPr>
                    <a:r>
                      <a:rPr lang="en-US" sz="600" baseline="0">
                        <a:solidFill>
                          <a:sysClr val="windowText" lastClr="000000"/>
                        </a:solidFill>
                      </a:rPr>
                      <a:t> </a:t>
                    </a:r>
                    <a:fld id="{644FDCC2-1E97-468C-97AF-BB9BB8B78BA9}" type="VALUE">
                      <a:rPr lang="en-US" sz="600" baseline="0">
                        <a:solidFill>
                          <a:sysClr val="windowText" lastClr="000000"/>
                        </a:solidFill>
                      </a:rPr>
                      <a:pPr>
                        <a:defRPr sz="600" baseline="0">
                          <a:solidFill>
                            <a:schemeClr val="bg1"/>
                          </a:solidFill>
                        </a:defRPr>
                      </a:pPr>
                      <a:t>[VALUE]</a:t>
                    </a:fld>
                    <a:endParaRPr lang="en-US" sz="600" baseline="0">
                      <a:solidFill>
                        <a:sysClr val="windowText" lastClr="000000"/>
                      </a:solidFill>
                    </a:endParaRPr>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35C-48CC-82B6-A95FFBD2250F}"/>
                </c:ext>
              </c:extLst>
            </c:dLbl>
            <c:dLbl>
              <c:idx val="3"/>
              <c:layout>
                <c:manualLayout>
                  <c:x val="-5.7783693187419938E-2"/>
                  <c:y val="-5.9299824065958883E-3"/>
                </c:manualLayout>
              </c:layout>
              <c:tx>
                <c:rich>
                  <a:bodyPr wrap="square" lIns="38100" tIns="19050" rIns="38100" bIns="19050" anchor="ctr">
                    <a:spAutoFit/>
                  </a:bodyPr>
                  <a:lstStyle/>
                  <a:p>
                    <a:pPr>
                      <a:defRPr sz="600" baseline="0">
                        <a:solidFill>
                          <a:sysClr val="windowText" lastClr="000000"/>
                        </a:solidFill>
                      </a:defRPr>
                    </a:pPr>
                    <a:fld id="{D45D2828-4569-49C3-9EC4-C2C2B5773E5B}" type="CATEGORYNAME">
                      <a:rPr lang="en-US" sz="600" baseline="0">
                        <a:solidFill>
                          <a:sysClr val="windowText" lastClr="000000"/>
                        </a:solidFill>
                      </a:rPr>
                      <a:pPr>
                        <a:defRPr sz="600" baseline="0">
                          <a:solidFill>
                            <a:sysClr val="windowText" lastClr="000000"/>
                          </a:solidFill>
                        </a:defRPr>
                      </a:pPr>
                      <a:t>[CATEGORY NAME]</a:t>
                    </a:fld>
                    <a:endParaRPr lang="en-US" sz="600" baseline="0">
                      <a:solidFill>
                        <a:sysClr val="windowText" lastClr="000000"/>
                      </a:solidFill>
                    </a:endParaRPr>
                  </a:p>
                  <a:p>
                    <a:pPr>
                      <a:defRPr sz="600" baseline="0">
                        <a:solidFill>
                          <a:sysClr val="windowText" lastClr="000000"/>
                        </a:solidFill>
                      </a:defRPr>
                    </a:pPr>
                    <a:fld id="{1CDA0A60-A203-43B9-92E5-A3F24924A6CB}" type="VALUE">
                      <a:rPr lang="en-US" sz="600" baseline="0">
                        <a:solidFill>
                          <a:sysClr val="windowText" lastClr="000000"/>
                        </a:solidFill>
                      </a:rPr>
                      <a:pPr>
                        <a:defRPr sz="600" baseline="0">
                          <a:solidFill>
                            <a:sysClr val="windowText" lastClr="000000"/>
                          </a:solidFill>
                        </a:defRPr>
                      </a:pPr>
                      <a:t>[VALUE]</a:t>
                    </a:fld>
                    <a:endParaRPr lang="en-GB"/>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35C-48CC-82B6-A95FFBD2250F}"/>
                </c:ext>
              </c:extLst>
            </c:dLbl>
            <c:dLbl>
              <c:idx val="4"/>
              <c:layout>
                <c:manualLayout>
                  <c:x val="7.3267095351290928E-3"/>
                  <c:y val="-5.9062007063193062E-2"/>
                </c:manualLayout>
              </c:layout>
              <c:tx>
                <c:rich>
                  <a:bodyPr wrap="square" lIns="38100" tIns="19050" rIns="38100" bIns="19050" anchor="ctr">
                    <a:noAutofit/>
                  </a:bodyPr>
                  <a:lstStyle/>
                  <a:p>
                    <a:pPr>
                      <a:defRPr sz="600" baseline="0">
                        <a:solidFill>
                          <a:schemeClr val="bg1"/>
                        </a:solidFill>
                      </a:defRPr>
                    </a:pPr>
                    <a:fld id="{3CFCBEA6-8130-418D-92B9-6EE2AC865E15}" type="CATEGORYNAME">
                      <a:rPr lang="en-US" sz="600" baseline="0">
                        <a:solidFill>
                          <a:sysClr val="windowText" lastClr="000000"/>
                        </a:solidFill>
                      </a:rPr>
                      <a:pPr>
                        <a:defRPr sz="600" baseline="0">
                          <a:solidFill>
                            <a:schemeClr val="bg1"/>
                          </a:solidFill>
                        </a:defRPr>
                      </a:pPr>
                      <a:t>[CATEGORY NAME]</a:t>
                    </a:fld>
                    <a:endParaRPr lang="en-US" sz="600" baseline="0">
                      <a:solidFill>
                        <a:sysClr val="windowText" lastClr="000000"/>
                      </a:solidFill>
                    </a:endParaRPr>
                  </a:p>
                  <a:p>
                    <a:pPr>
                      <a:defRPr sz="600" baseline="0">
                        <a:solidFill>
                          <a:schemeClr val="bg1"/>
                        </a:solidFill>
                      </a:defRPr>
                    </a:pPr>
                    <a:r>
                      <a:rPr lang="en-US" sz="600" baseline="0">
                        <a:solidFill>
                          <a:sysClr val="windowText" lastClr="000000"/>
                        </a:solidFill>
                      </a:rPr>
                      <a:t> </a:t>
                    </a:r>
                    <a:fld id="{306DA55F-39BE-43CC-B1F1-47B648335403}" type="VALUE">
                      <a:rPr lang="en-US" sz="600" baseline="0">
                        <a:solidFill>
                          <a:sysClr val="windowText" lastClr="000000"/>
                        </a:solidFill>
                      </a:rPr>
                      <a:pPr>
                        <a:defRPr sz="600" baseline="0">
                          <a:solidFill>
                            <a:schemeClr val="bg1"/>
                          </a:solidFill>
                        </a:defRPr>
                      </a:pPr>
                      <a:t>[VALUE]</a:t>
                    </a:fld>
                    <a:endParaRPr lang="en-US" sz="600" baseline="0">
                      <a:solidFill>
                        <a:sysClr val="windowText" lastClr="000000"/>
                      </a:solidFill>
                    </a:endParaRPr>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14614787977234325"/>
                      <c:h val="0.17921115627433748"/>
                    </c:manualLayout>
                  </c15:layout>
                  <c15:dlblFieldTable/>
                  <c15:showDataLabelsRange val="0"/>
                </c:ext>
                <c:ext xmlns:c16="http://schemas.microsoft.com/office/drawing/2014/chart" uri="{C3380CC4-5D6E-409C-BE32-E72D297353CC}">
                  <c16:uniqueId val="{00000009-D35C-48CC-82B6-A95FFBD2250F}"/>
                </c:ext>
              </c:extLst>
            </c:dLbl>
            <c:dLbl>
              <c:idx val="5"/>
              <c:layout>
                <c:manualLayout>
                  <c:x val="9.7020021105597362E-3"/>
                  <c:y val="7.9835757456980308E-3"/>
                </c:manualLayout>
              </c:layout>
              <c:tx>
                <c:rich>
                  <a:bodyPr wrap="square" lIns="38100" tIns="19050" rIns="38100" bIns="19050" anchor="ctr">
                    <a:spAutoFit/>
                  </a:bodyPr>
                  <a:lstStyle/>
                  <a:p>
                    <a:pPr>
                      <a:defRPr sz="600" baseline="0">
                        <a:solidFill>
                          <a:schemeClr val="bg1"/>
                        </a:solidFill>
                      </a:defRPr>
                    </a:pPr>
                    <a:fld id="{CA90AC95-43DD-4C11-A75B-8AD128B611D2}" type="CATEGORYNAME">
                      <a:rPr lang="en-US" sz="600" baseline="0">
                        <a:solidFill>
                          <a:sysClr val="windowText" lastClr="000000"/>
                        </a:solidFill>
                      </a:rPr>
                      <a:pPr>
                        <a:defRPr sz="600" baseline="0">
                          <a:solidFill>
                            <a:schemeClr val="bg1"/>
                          </a:solidFill>
                        </a:defRPr>
                      </a:pPr>
                      <a:t>[CATEGORY NAME]</a:t>
                    </a:fld>
                    <a:endParaRPr lang="en-US" sz="600" baseline="0">
                      <a:solidFill>
                        <a:sysClr val="windowText" lastClr="000000"/>
                      </a:solidFill>
                    </a:endParaRPr>
                  </a:p>
                  <a:p>
                    <a:pPr>
                      <a:defRPr sz="600" baseline="0">
                        <a:solidFill>
                          <a:schemeClr val="bg1"/>
                        </a:solidFill>
                      </a:defRPr>
                    </a:pPr>
                    <a:r>
                      <a:rPr lang="en-US" sz="600" baseline="0">
                        <a:solidFill>
                          <a:sysClr val="windowText" lastClr="000000"/>
                        </a:solidFill>
                      </a:rPr>
                      <a:t> </a:t>
                    </a:r>
                    <a:fld id="{7119113C-5F95-4B61-A140-352C0497C6C8}" type="VALUE">
                      <a:rPr lang="en-US" sz="600" baseline="0">
                        <a:solidFill>
                          <a:sysClr val="windowText" lastClr="000000"/>
                        </a:solidFill>
                      </a:rPr>
                      <a:pPr>
                        <a:defRPr sz="600" baseline="0">
                          <a:solidFill>
                            <a:schemeClr val="bg1"/>
                          </a:solidFill>
                        </a:defRPr>
                      </a:pPr>
                      <a:t>[VALUE]</a:t>
                    </a:fld>
                    <a:endParaRPr lang="en-US" sz="600" baseline="0">
                      <a:solidFill>
                        <a:sysClr val="windowText" lastClr="000000"/>
                      </a:solidFill>
                    </a:endParaRPr>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35C-48CC-82B6-A95FFBD2250F}"/>
                </c:ext>
              </c:extLst>
            </c:dLbl>
            <c:dLbl>
              <c:idx val="6"/>
              <c:layout>
                <c:manualLayout>
                  <c:x val="3.7872497361800317E-2"/>
                  <c:y val="1.8812532254106486E-2"/>
                </c:manualLayout>
              </c:layout>
              <c:tx>
                <c:rich>
                  <a:bodyPr wrap="square" lIns="38100" tIns="19050" rIns="38100" bIns="19050" anchor="ctr">
                    <a:noAutofit/>
                  </a:bodyPr>
                  <a:lstStyle/>
                  <a:p>
                    <a:pPr>
                      <a:defRPr sz="600" baseline="0"/>
                    </a:pPr>
                    <a:fld id="{2022642A-52B6-4BD6-B3FB-1199A3D81DFC}" type="CATEGORYNAME">
                      <a:rPr lang="en-US"/>
                      <a:pPr>
                        <a:defRPr sz="600" baseline="0"/>
                      </a:pPr>
                      <a:t>[CATEGORY NAME]</a:t>
                    </a:fld>
                    <a:endParaRPr lang="en-US" dirty="0"/>
                  </a:p>
                  <a:p>
                    <a:pPr>
                      <a:defRPr sz="600" baseline="0"/>
                    </a:pPr>
                    <a:r>
                      <a:rPr lang="en-US" baseline="0" dirty="0"/>
                      <a:t> </a:t>
                    </a:r>
                    <a:fld id="{51AFE0FB-397B-45B3-999E-6E65A7208E0A}" type="VALUE">
                      <a:rPr lang="en-US" baseline="0"/>
                      <a:pPr>
                        <a:defRPr sz="600" baseline="0"/>
                      </a:pPr>
                      <a:t>[VALUE]</a:t>
                    </a:fld>
                    <a:endParaRPr lang="en-US" baseline="0" dirty="0"/>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2279514060052363"/>
                      <c:h val="0.20187097683544467"/>
                    </c:manualLayout>
                  </c15:layout>
                  <c15:dlblFieldTable/>
                  <c15:showDataLabelsRange val="0"/>
                </c:ext>
                <c:ext xmlns:c16="http://schemas.microsoft.com/office/drawing/2014/chart" uri="{C3380CC4-5D6E-409C-BE32-E72D297353CC}">
                  <c16:uniqueId val="{0000000D-D35C-48CC-82B6-A95FFBD2250F}"/>
                </c:ext>
              </c:extLst>
            </c:dLbl>
            <c:dLbl>
              <c:idx val="7"/>
              <c:layout>
                <c:manualLayout>
                  <c:x val="9.5270827928657514E-3"/>
                  <c:y val="1.5275338830458849E-2"/>
                </c:manualLayout>
              </c:layout>
              <c:tx>
                <c:rich>
                  <a:bodyPr/>
                  <a:lstStyle/>
                  <a:p>
                    <a:fld id="{DA549841-A392-4A8B-BE15-0355CD66D71D}" type="CATEGORYNAME">
                      <a:rPr lang="en-US"/>
                      <a:pPr/>
                      <a:t>[CATEGORY NAME]</a:t>
                    </a:fld>
                    <a:endParaRPr lang="en-US"/>
                  </a:p>
                  <a:p>
                    <a:r>
                      <a:rPr lang="en-US" baseline="0"/>
                      <a:t> </a:t>
                    </a:r>
                    <a:fld id="{EBF200C7-9DA4-46CC-9570-97023373A970}"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35C-48CC-82B6-A95FFBD2250F}"/>
                </c:ext>
              </c:extLst>
            </c:dLbl>
            <c:dLbl>
              <c:idx val="8"/>
              <c:layout>
                <c:manualLayout>
                  <c:x val="3.0024720569924158E-2"/>
                  <c:y val="2.8013551357522311E-2"/>
                </c:manualLayout>
              </c:layout>
              <c:tx>
                <c:rich>
                  <a:bodyPr/>
                  <a:lstStyle/>
                  <a:p>
                    <a:fld id="{593B18B1-2635-48DE-9C47-337492A0F64A}" type="CATEGORYNAME">
                      <a:rPr lang="en-US"/>
                      <a:pPr/>
                      <a:t>[CATEGORY NAME]</a:t>
                    </a:fld>
                    <a:endParaRPr lang="en-US"/>
                  </a:p>
                  <a:p>
                    <a:r>
                      <a:rPr lang="en-US" baseline="0"/>
                      <a:t> </a:t>
                    </a:r>
                    <a:fld id="{43552750-EB45-4067-A47E-2E75B45A78FA}"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35C-48CC-82B6-A95FFBD2250F}"/>
                </c:ext>
              </c:extLst>
            </c:dLbl>
            <c:dLbl>
              <c:idx val="9"/>
              <c:layout>
                <c:manualLayout>
                  <c:x val="4.251901512080946E-2"/>
                  <c:y val="2.3231379939475912E-3"/>
                </c:manualLayout>
              </c:layout>
              <c:tx>
                <c:rich>
                  <a:bodyPr/>
                  <a:lstStyle/>
                  <a:p>
                    <a:fld id="{D1FAE36F-15E6-49B8-B951-4BCCA1B0DFC9}" type="CATEGORYNAME">
                      <a:rPr lang="en-US"/>
                      <a:pPr/>
                      <a:t>[CATEGORY NAME]</a:t>
                    </a:fld>
                    <a:endParaRPr lang="en-US"/>
                  </a:p>
                  <a:p>
                    <a:r>
                      <a:rPr lang="en-US" baseline="0"/>
                      <a:t> </a:t>
                    </a:r>
                    <a:fld id="{AD87B920-A293-41CE-96F6-16B488B1DC09}"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35C-48CC-82B6-A95FFBD2250F}"/>
                </c:ext>
              </c:extLst>
            </c:dLbl>
            <c:dLbl>
              <c:idx val="10"/>
              <c:layout>
                <c:manualLayout>
                  <c:x val="0.15095760257941071"/>
                  <c:y val="2.0412392090885956E-2"/>
                </c:manualLayout>
              </c:layout>
              <c:tx>
                <c:rich>
                  <a:bodyPr wrap="square" lIns="38100" tIns="19050" rIns="38100" bIns="19050" anchor="ctr" anchorCtr="0">
                    <a:noAutofit/>
                  </a:bodyPr>
                  <a:lstStyle/>
                  <a:p>
                    <a:pPr algn="l">
                      <a:defRPr sz="600" baseline="0"/>
                    </a:pPr>
                    <a:fld id="{1526CB6D-A4BA-4BFF-861E-4468512293EF}" type="CATEGORYNAME">
                      <a:rPr lang="en-US"/>
                      <a:pPr algn="l">
                        <a:defRPr sz="600" baseline="0"/>
                      </a:pPr>
                      <a:t>[CATEGORY NAME]</a:t>
                    </a:fld>
                    <a:endParaRPr lang="en-US" dirty="0"/>
                  </a:p>
                  <a:p>
                    <a:pPr algn="l">
                      <a:defRPr sz="600" baseline="0"/>
                    </a:pPr>
                    <a:r>
                      <a:rPr lang="en-US" baseline="0" dirty="0"/>
                      <a:t> </a:t>
                    </a:r>
                    <a:fld id="{CA0BEEA5-6C08-4D49-A1F8-C39A5DA9EC1D}" type="VALUE">
                      <a:rPr lang="en-US" baseline="0"/>
                      <a:pPr algn="l">
                        <a:defRPr sz="600" baseline="0"/>
                      </a:pPr>
                      <a:t>[VALUE]</a:t>
                    </a:fld>
                    <a:endParaRPr lang="en-US" baseline="0" dirty="0"/>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4580498866213152"/>
                      <c:h val="0.1475195433913547"/>
                    </c:manualLayout>
                  </c15:layout>
                  <c15:dlblFieldTable/>
                  <c15:showDataLabelsRange val="0"/>
                </c:ext>
                <c:ext xmlns:c16="http://schemas.microsoft.com/office/drawing/2014/chart" uri="{C3380CC4-5D6E-409C-BE32-E72D297353CC}">
                  <c16:uniqueId val="{00000015-D35C-48CC-82B6-A95FFBD2250F}"/>
                </c:ext>
              </c:extLst>
            </c:dLbl>
            <c:numFmt formatCode="0%" sourceLinked="0"/>
            <c:spPr>
              <a:noFill/>
              <a:ln>
                <a:noFill/>
              </a:ln>
              <a:effectLst/>
            </c:spPr>
            <c:txPr>
              <a:bodyPr wrap="square" lIns="38100" tIns="19050" rIns="38100" bIns="19050" anchor="ctr">
                <a:spAutoFit/>
              </a:bodyPr>
              <a:lstStyle/>
              <a:p>
                <a:pPr>
                  <a:defRPr sz="600" baseline="0"/>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'[Slide 10 pie chart_Specialty Business Divsersified by Geography Q2 2023.xlsx]Premiums'!$C$3:$C$13</c:f>
              <c:strCache>
                <c:ptCount val="11"/>
                <c:pt idx="0">
                  <c:v>United Kingdom </c:v>
                </c:pt>
                <c:pt idx="1">
                  <c:v>Asia </c:v>
                </c:pt>
                <c:pt idx="2">
                  <c:v>Middle East </c:v>
                </c:pt>
                <c:pt idx="3">
                  <c:v>Europe </c:v>
                </c:pt>
                <c:pt idx="4">
                  <c:v>North America </c:v>
                </c:pt>
                <c:pt idx="5">
                  <c:v>Caribbean </c:v>
                </c:pt>
                <c:pt idx="6">
                  <c:v>Central America </c:v>
                </c:pt>
                <c:pt idx="7">
                  <c:v>Africa </c:v>
                </c:pt>
                <c:pt idx="8">
                  <c:v>Worldwide </c:v>
                </c:pt>
                <c:pt idx="9">
                  <c:v>Australasia </c:v>
                </c:pt>
                <c:pt idx="10">
                  <c:v>South America </c:v>
                </c:pt>
              </c:strCache>
            </c:strRef>
          </c:cat>
          <c:val>
            <c:numRef>
              <c:f>'[Slide 10 pie chart_Specialty Business Divsersified by Geography Q2 2023.xlsx]Premiums'!$E$3:$E$13</c:f>
              <c:numCache>
                <c:formatCode>0%</c:formatCode>
                <c:ptCount val="11"/>
                <c:pt idx="0">
                  <c:v>0.26763695168789164</c:v>
                </c:pt>
                <c:pt idx="1">
                  <c:v>0.10572063877097231</c:v>
                </c:pt>
                <c:pt idx="2">
                  <c:v>9.4804932282191223E-2</c:v>
                </c:pt>
                <c:pt idx="3">
                  <c:v>0.10774206589852435</c:v>
                </c:pt>
                <c:pt idx="4">
                  <c:v>0.14210632706690923</c:v>
                </c:pt>
                <c:pt idx="5">
                  <c:v>4.8312108348494032E-2</c:v>
                </c:pt>
                <c:pt idx="6">
                  <c:v>4.8514251061249243E-2</c:v>
                </c:pt>
                <c:pt idx="7">
                  <c:v>5.2557105316353346E-2</c:v>
                </c:pt>
                <c:pt idx="8">
                  <c:v>7.8229229836264416E-2</c:v>
                </c:pt>
                <c:pt idx="9">
                  <c:v>2.6480695370931878E-2</c:v>
                </c:pt>
                <c:pt idx="10">
                  <c:v>2.7895694360218316E-2</c:v>
                </c:pt>
              </c:numCache>
            </c:numRef>
          </c:val>
          <c:extLst>
            <c:ext xmlns:c16="http://schemas.microsoft.com/office/drawing/2014/chart" uri="{C3380CC4-5D6E-409C-BE32-E72D297353CC}">
              <c16:uniqueId val="{00000016-D35C-48CC-82B6-A95FFBD2250F}"/>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'[Slide 11_Active Cycle Management and CR Q1 2023_Corrected.xlsx]Active Cycle Management and CR '!$B$3</c:f>
              <c:strCache>
                <c:ptCount val="1"/>
                <c:pt idx="0">
                  <c:v>Reinsurance</c:v>
                </c:pt>
              </c:strCache>
            </c:strRef>
          </c:tx>
          <c:spPr>
            <a:solidFill>
              <a:srgbClr val="00B050"/>
            </a:solidFill>
            <a:ln>
              <a:noFill/>
            </a:ln>
            <a:effectLst/>
          </c:spPr>
          <c:invertIfNegative val="0"/>
          <c:cat>
            <c:strRef>
              <c:f>'[Slide 11_Active Cycle Management and CR Q1 2023_Corrected.xlsx]Active Cycle Management and CR '!$A$5:$A$15</c:f>
              <c:strCache>
                <c:ptCount val="11"/>
                <c:pt idx="0">
                  <c:v>2013</c:v>
                </c:pt>
                <c:pt idx="1">
                  <c:v>2014</c:v>
                </c:pt>
                <c:pt idx="2">
                  <c:v>2015</c:v>
                </c:pt>
                <c:pt idx="3">
                  <c:v>2016</c:v>
                </c:pt>
                <c:pt idx="4">
                  <c:v>2017</c:v>
                </c:pt>
                <c:pt idx="5">
                  <c:v>2018</c:v>
                </c:pt>
                <c:pt idx="6">
                  <c:v>2019</c:v>
                </c:pt>
                <c:pt idx="7">
                  <c:v>2020</c:v>
                </c:pt>
                <c:pt idx="8">
                  <c:v>2021</c:v>
                </c:pt>
                <c:pt idx="9">
                  <c:v>2022</c:v>
                </c:pt>
                <c:pt idx="10">
                  <c:v>LTM 9/30/23</c:v>
                </c:pt>
              </c:strCache>
            </c:strRef>
          </c:cat>
          <c:val>
            <c:numRef>
              <c:f>'[Slide 11_Active Cycle Management and CR Q1 2023_Corrected.xlsx]Active Cycle Management and CR '!$B$5:$B$15</c:f>
              <c:numCache>
                <c:formatCode>0.0</c:formatCode>
                <c:ptCount val="11"/>
                <c:pt idx="0">
                  <c:v>19.655498999999999</c:v>
                </c:pt>
                <c:pt idx="1">
                  <c:v>16.784493999999999</c:v>
                </c:pt>
                <c:pt idx="2">
                  <c:v>11.582425000000001</c:v>
                </c:pt>
                <c:pt idx="3">
                  <c:v>13.5</c:v>
                </c:pt>
                <c:pt idx="4">
                  <c:v>17.7</c:v>
                </c:pt>
                <c:pt idx="5">
                  <c:v>17.8</c:v>
                </c:pt>
                <c:pt idx="6">
                  <c:v>19.2</c:v>
                </c:pt>
                <c:pt idx="7">
                  <c:v>19.3</c:v>
                </c:pt>
                <c:pt idx="8">
                  <c:v>24.1</c:v>
                </c:pt>
                <c:pt idx="9">
                  <c:v>31.5</c:v>
                </c:pt>
                <c:pt idx="10">
                  <c:v>69.599999999999994</c:v>
                </c:pt>
              </c:numCache>
            </c:numRef>
          </c:val>
          <c:extLst>
            <c:ext xmlns:c16="http://schemas.microsoft.com/office/drawing/2014/chart" uri="{C3380CC4-5D6E-409C-BE32-E72D297353CC}">
              <c16:uniqueId val="{00000000-0789-4940-9069-1045CE2169C8}"/>
            </c:ext>
          </c:extLst>
        </c:ser>
        <c:ser>
          <c:idx val="1"/>
          <c:order val="1"/>
          <c:tx>
            <c:strRef>
              <c:f>'[Slide 11_Active Cycle Management and CR Q1 2023_Corrected.xlsx]Active Cycle Management and CR '!$C$3</c:f>
              <c:strCache>
                <c:ptCount val="1"/>
                <c:pt idx="0">
                  <c:v>Long-Tail</c:v>
                </c:pt>
              </c:strCache>
            </c:strRef>
          </c:tx>
          <c:spPr>
            <a:solidFill>
              <a:srgbClr val="00B0F0"/>
            </a:solidFill>
            <a:ln>
              <a:noFill/>
            </a:ln>
            <a:effectLst/>
          </c:spPr>
          <c:invertIfNegative val="0"/>
          <c:cat>
            <c:strRef>
              <c:f>'[Slide 11_Active Cycle Management and CR Q1 2023_Corrected.xlsx]Active Cycle Management and CR '!$A$5:$A$15</c:f>
              <c:strCache>
                <c:ptCount val="11"/>
                <c:pt idx="0">
                  <c:v>2013</c:v>
                </c:pt>
                <c:pt idx="1">
                  <c:v>2014</c:v>
                </c:pt>
                <c:pt idx="2">
                  <c:v>2015</c:v>
                </c:pt>
                <c:pt idx="3">
                  <c:v>2016</c:v>
                </c:pt>
                <c:pt idx="4">
                  <c:v>2017</c:v>
                </c:pt>
                <c:pt idx="5">
                  <c:v>2018</c:v>
                </c:pt>
                <c:pt idx="6">
                  <c:v>2019</c:v>
                </c:pt>
                <c:pt idx="7">
                  <c:v>2020</c:v>
                </c:pt>
                <c:pt idx="8">
                  <c:v>2021</c:v>
                </c:pt>
                <c:pt idx="9">
                  <c:v>2022</c:v>
                </c:pt>
                <c:pt idx="10">
                  <c:v>LTM 9/30/23</c:v>
                </c:pt>
              </c:strCache>
            </c:strRef>
          </c:cat>
          <c:val>
            <c:numRef>
              <c:f>'[Slide 11_Active Cycle Management and CR Q1 2023_Corrected.xlsx]Active Cycle Management and CR '!$C$5:$C$15</c:f>
              <c:numCache>
                <c:formatCode>0.0</c:formatCode>
                <c:ptCount val="11"/>
                <c:pt idx="0">
                  <c:v>35.425983000000002</c:v>
                </c:pt>
                <c:pt idx="1">
                  <c:v>36.859201999999996</c:v>
                </c:pt>
                <c:pt idx="2">
                  <c:v>35.286138999999999</c:v>
                </c:pt>
                <c:pt idx="3">
                  <c:v>34.700000000000003</c:v>
                </c:pt>
                <c:pt idx="4">
                  <c:v>59.400000000000006</c:v>
                </c:pt>
                <c:pt idx="5">
                  <c:v>91.9</c:v>
                </c:pt>
                <c:pt idx="6">
                  <c:v>142.5</c:v>
                </c:pt>
                <c:pt idx="7">
                  <c:v>201.9</c:v>
                </c:pt>
                <c:pt idx="8">
                  <c:v>224.8</c:v>
                </c:pt>
                <c:pt idx="9">
                  <c:v>233.1</c:v>
                </c:pt>
                <c:pt idx="10">
                  <c:v>237.4</c:v>
                </c:pt>
              </c:numCache>
            </c:numRef>
          </c:val>
          <c:extLst>
            <c:ext xmlns:c16="http://schemas.microsoft.com/office/drawing/2014/chart" uri="{C3380CC4-5D6E-409C-BE32-E72D297353CC}">
              <c16:uniqueId val="{00000001-0789-4940-9069-1045CE2169C8}"/>
            </c:ext>
          </c:extLst>
        </c:ser>
        <c:ser>
          <c:idx val="2"/>
          <c:order val="2"/>
          <c:tx>
            <c:strRef>
              <c:f>'[Slide 11_Active Cycle Management and CR Q1 2023_Corrected.xlsx]Active Cycle Management and CR '!$D$3</c:f>
              <c:strCache>
                <c:ptCount val="1"/>
                <c:pt idx="0">
                  <c:v>Short-Tail</c:v>
                </c:pt>
              </c:strCache>
            </c:strRef>
          </c:tx>
          <c:spPr>
            <a:solidFill>
              <a:schemeClr val="accent1">
                <a:lumMod val="50000"/>
              </a:schemeClr>
            </a:solidFill>
            <a:ln>
              <a:noFill/>
            </a:ln>
            <a:effectLst/>
          </c:spPr>
          <c:invertIfNegative val="0"/>
          <c:cat>
            <c:strRef>
              <c:f>'[Slide 11_Active Cycle Management and CR Q1 2023_Corrected.xlsx]Active Cycle Management and CR '!$A$5:$A$15</c:f>
              <c:strCache>
                <c:ptCount val="11"/>
                <c:pt idx="0">
                  <c:v>2013</c:v>
                </c:pt>
                <c:pt idx="1">
                  <c:v>2014</c:v>
                </c:pt>
                <c:pt idx="2">
                  <c:v>2015</c:v>
                </c:pt>
                <c:pt idx="3">
                  <c:v>2016</c:v>
                </c:pt>
                <c:pt idx="4">
                  <c:v>2017</c:v>
                </c:pt>
                <c:pt idx="5">
                  <c:v>2018</c:v>
                </c:pt>
                <c:pt idx="6">
                  <c:v>2019</c:v>
                </c:pt>
                <c:pt idx="7">
                  <c:v>2020</c:v>
                </c:pt>
                <c:pt idx="8">
                  <c:v>2021</c:v>
                </c:pt>
                <c:pt idx="9">
                  <c:v>2022</c:v>
                </c:pt>
                <c:pt idx="10">
                  <c:v>LTM 9/30/23</c:v>
                </c:pt>
              </c:strCache>
            </c:strRef>
          </c:cat>
          <c:val>
            <c:numRef>
              <c:f>'[Slide 11_Active Cycle Management and CR Q1 2023_Corrected.xlsx]Active Cycle Management and CR '!$D$5:$D$15</c:f>
              <c:numCache>
                <c:formatCode>0.0</c:formatCode>
                <c:ptCount val="11"/>
                <c:pt idx="0">
                  <c:v>184.92677700000002</c:v>
                </c:pt>
                <c:pt idx="1">
                  <c:v>197.882137</c:v>
                </c:pt>
                <c:pt idx="2">
                  <c:v>195.46675199999999</c:v>
                </c:pt>
                <c:pt idx="3">
                  <c:v>184</c:v>
                </c:pt>
                <c:pt idx="4">
                  <c:v>198.00000000000003</c:v>
                </c:pt>
                <c:pt idx="5">
                  <c:v>191.9</c:v>
                </c:pt>
                <c:pt idx="6">
                  <c:v>188.79999999999998</c:v>
                </c:pt>
                <c:pt idx="7">
                  <c:v>246.10000000000005</c:v>
                </c:pt>
                <c:pt idx="8">
                  <c:v>288.7</c:v>
                </c:pt>
                <c:pt idx="9">
                  <c:v>317.39999999999998</c:v>
                </c:pt>
                <c:pt idx="10">
                  <c:v>371.6</c:v>
                </c:pt>
              </c:numCache>
            </c:numRef>
          </c:val>
          <c:extLst>
            <c:ext xmlns:c16="http://schemas.microsoft.com/office/drawing/2014/chart" uri="{C3380CC4-5D6E-409C-BE32-E72D297353CC}">
              <c16:uniqueId val="{00000002-0789-4940-9069-1045CE2169C8}"/>
            </c:ext>
          </c:extLst>
        </c:ser>
        <c:dLbls>
          <c:showLegendKey val="0"/>
          <c:showVal val="0"/>
          <c:showCatName val="0"/>
          <c:showSerName val="0"/>
          <c:showPercent val="0"/>
          <c:showBubbleSize val="0"/>
        </c:dLbls>
        <c:gapWidth val="219"/>
        <c:overlap val="100"/>
        <c:axId val="1131935584"/>
        <c:axId val="1131932672"/>
      </c:barChart>
      <c:lineChart>
        <c:grouping val="standard"/>
        <c:varyColors val="0"/>
        <c:ser>
          <c:idx val="4"/>
          <c:order val="4"/>
          <c:tx>
            <c:strRef>
              <c:f>'[Slide 11_Active Cycle Management and CR Q1 2023_Corrected.xlsx]Active Cycle Management and CR '!$F$3</c:f>
              <c:strCache>
                <c:ptCount val="1"/>
              </c:strCache>
            </c:strRef>
          </c:tx>
          <c:spPr>
            <a:ln w="28575" cap="rnd">
              <a:noFill/>
              <a:round/>
            </a:ln>
            <a:effectLst/>
          </c:spPr>
          <c:marker>
            <c:symbol val="circle"/>
            <c:size val="5"/>
            <c:spPr>
              <a:noFill/>
              <a:ln w="9525">
                <a:noFill/>
              </a:ln>
              <a:effectLst/>
            </c:spPr>
          </c:marker>
          <c:dLbls>
            <c:dLbl>
              <c:idx val="0"/>
              <c:tx>
                <c:rich>
                  <a:bodyPr/>
                  <a:lstStyle/>
                  <a:p>
                    <a:fld id="{85872177-8AF2-4593-8FC0-A2BA49528E55}" type="CELLRANGE">
                      <a:rPr lang="en-US"/>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789-4940-9069-1045CE2169C8}"/>
                </c:ext>
              </c:extLst>
            </c:dLbl>
            <c:dLbl>
              <c:idx val="1"/>
              <c:tx>
                <c:rich>
                  <a:bodyPr/>
                  <a:lstStyle/>
                  <a:p>
                    <a:fld id="{5B4DBB52-22E5-4BAA-84CA-0FCD3DAFDF03}"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789-4940-9069-1045CE2169C8}"/>
                </c:ext>
              </c:extLst>
            </c:dLbl>
            <c:dLbl>
              <c:idx val="2"/>
              <c:tx>
                <c:rich>
                  <a:bodyPr/>
                  <a:lstStyle/>
                  <a:p>
                    <a:fld id="{72B3880A-7AC1-476B-93E7-CEA9EB1855B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789-4940-9069-1045CE2169C8}"/>
                </c:ext>
              </c:extLst>
            </c:dLbl>
            <c:dLbl>
              <c:idx val="3"/>
              <c:tx>
                <c:rich>
                  <a:bodyPr/>
                  <a:lstStyle/>
                  <a:p>
                    <a:fld id="{5C52BAB0-DA1C-49B4-A174-742804F0F617}"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789-4940-9069-1045CE2169C8}"/>
                </c:ext>
              </c:extLst>
            </c:dLbl>
            <c:dLbl>
              <c:idx val="4"/>
              <c:tx>
                <c:rich>
                  <a:bodyPr/>
                  <a:lstStyle/>
                  <a:p>
                    <a:fld id="{0FB38916-415D-4294-B93A-988663A7C97C}"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789-4940-9069-1045CE2169C8}"/>
                </c:ext>
              </c:extLst>
            </c:dLbl>
            <c:dLbl>
              <c:idx val="5"/>
              <c:tx>
                <c:rich>
                  <a:bodyPr/>
                  <a:lstStyle/>
                  <a:p>
                    <a:fld id="{715DC7D4-69F6-4B42-AE3D-98FCBC534359}"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789-4940-9069-1045CE2169C8}"/>
                </c:ext>
              </c:extLst>
            </c:dLbl>
            <c:dLbl>
              <c:idx val="6"/>
              <c:tx>
                <c:rich>
                  <a:bodyPr/>
                  <a:lstStyle/>
                  <a:p>
                    <a:fld id="{7AF775B5-7CB6-499F-9C42-2C48F5F5C9D2}"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789-4940-9069-1045CE2169C8}"/>
                </c:ext>
              </c:extLst>
            </c:dLbl>
            <c:dLbl>
              <c:idx val="7"/>
              <c:tx>
                <c:rich>
                  <a:bodyPr/>
                  <a:lstStyle/>
                  <a:p>
                    <a:fld id="{DDCCE743-4DF6-479F-B803-DDD4ED3676CD}"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789-4940-9069-1045CE2169C8}"/>
                </c:ext>
              </c:extLst>
            </c:dLbl>
            <c:dLbl>
              <c:idx val="8"/>
              <c:tx>
                <c:rich>
                  <a:bodyPr/>
                  <a:lstStyle/>
                  <a:p>
                    <a:fld id="{0D80039A-6D41-457B-BED7-6C67108C7B7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789-4940-9069-1045CE2169C8}"/>
                </c:ext>
              </c:extLst>
            </c:dLbl>
            <c:dLbl>
              <c:idx val="9"/>
              <c:tx>
                <c:rich>
                  <a:bodyPr/>
                  <a:lstStyle/>
                  <a:p>
                    <a:fld id="{0E06924A-AE45-430B-B7EE-65F758E9975A}"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789-4940-9069-1045CE2169C8}"/>
                </c:ext>
              </c:extLst>
            </c:dLbl>
            <c:dLbl>
              <c:idx val="10"/>
              <c:tx>
                <c:rich>
                  <a:bodyPr/>
                  <a:lstStyle/>
                  <a:p>
                    <a:fld id="{74F59A17-9EFE-4F59-8CFB-8D8BA7A04A49}"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789-4940-9069-1045CE2169C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'[Slide 11_Active Cycle Management and CR Q1 2023_Corrected.xlsx]Active Cycle Management and CR '!$A$5:$A$15</c:f>
              <c:strCache>
                <c:ptCount val="11"/>
                <c:pt idx="0">
                  <c:v>2013</c:v>
                </c:pt>
                <c:pt idx="1">
                  <c:v>2014</c:v>
                </c:pt>
                <c:pt idx="2">
                  <c:v>2015</c:v>
                </c:pt>
                <c:pt idx="3">
                  <c:v>2016</c:v>
                </c:pt>
                <c:pt idx="4">
                  <c:v>2017</c:v>
                </c:pt>
                <c:pt idx="5">
                  <c:v>2018</c:v>
                </c:pt>
                <c:pt idx="6">
                  <c:v>2019</c:v>
                </c:pt>
                <c:pt idx="7">
                  <c:v>2020</c:v>
                </c:pt>
                <c:pt idx="8">
                  <c:v>2021</c:v>
                </c:pt>
                <c:pt idx="9">
                  <c:v>2022</c:v>
                </c:pt>
                <c:pt idx="10">
                  <c:v>LTM 9/30/23</c:v>
                </c:pt>
              </c:strCache>
            </c:strRef>
          </c:cat>
          <c:val>
            <c:numRef>
              <c:f>'[Slide 11_Active Cycle Management and CR Q1 2023_Corrected.xlsx]Active Cycle Management and CR '!$F$5:$F$15</c:f>
              <c:numCache>
                <c:formatCode>[$$-409]#,##0</c:formatCode>
                <c:ptCount val="11"/>
                <c:pt idx="0">
                  <c:v>240.00825900000001</c:v>
                </c:pt>
                <c:pt idx="1">
                  <c:v>251.52583299999998</c:v>
                </c:pt>
                <c:pt idx="2">
                  <c:v>242.33531599999998</c:v>
                </c:pt>
                <c:pt idx="3">
                  <c:v>232.2</c:v>
                </c:pt>
                <c:pt idx="4">
                  <c:v>275.10000000000002</c:v>
                </c:pt>
                <c:pt idx="5">
                  <c:v>301.60000000000002</c:v>
                </c:pt>
                <c:pt idx="6">
                  <c:v>350.5</c:v>
                </c:pt>
                <c:pt idx="7">
                  <c:v>467.30000000000007</c:v>
                </c:pt>
                <c:pt idx="8">
                  <c:v>537.6</c:v>
                </c:pt>
                <c:pt idx="9">
                  <c:v>582</c:v>
                </c:pt>
                <c:pt idx="10">
                  <c:v>678.6</c:v>
                </c:pt>
              </c:numCache>
            </c:numRef>
          </c:val>
          <c:smooth val="0"/>
          <c:extLst>
            <c:ext xmlns:c15="http://schemas.microsoft.com/office/drawing/2012/chart" uri="{02D57815-91ED-43cb-92C2-25804820EDAC}">
              <c15:datalabelsRange>
                <c15:f>'[Slide 11_Active Cycle Management and CR Q1 2023_Corrected.xlsx]Active Cycle Management and CR '!$F$5:$F$15</c15:f>
                <c15:dlblRangeCache>
                  <c:ptCount val="11"/>
                  <c:pt idx="0">
                    <c:v>$240</c:v>
                  </c:pt>
                  <c:pt idx="1">
                    <c:v>$252</c:v>
                  </c:pt>
                  <c:pt idx="2">
                    <c:v>$242</c:v>
                  </c:pt>
                  <c:pt idx="3">
                    <c:v>$232</c:v>
                  </c:pt>
                  <c:pt idx="4">
                    <c:v>$275</c:v>
                  </c:pt>
                  <c:pt idx="5">
                    <c:v>$302</c:v>
                  </c:pt>
                  <c:pt idx="6">
                    <c:v>$351</c:v>
                  </c:pt>
                  <c:pt idx="7">
                    <c:v>$467</c:v>
                  </c:pt>
                  <c:pt idx="8">
                    <c:v>$538</c:v>
                  </c:pt>
                  <c:pt idx="9">
                    <c:v>$582</c:v>
                  </c:pt>
                  <c:pt idx="10">
                    <c:v>$679</c:v>
                  </c:pt>
                </c15:dlblRangeCache>
              </c15:datalabelsRange>
            </c:ext>
            <c:ext xmlns:c16="http://schemas.microsoft.com/office/drawing/2014/chart" uri="{C3380CC4-5D6E-409C-BE32-E72D297353CC}">
              <c16:uniqueId val="{0000000E-0789-4940-9069-1045CE2169C8}"/>
            </c:ext>
          </c:extLst>
        </c:ser>
        <c:dLbls>
          <c:showLegendKey val="0"/>
          <c:showVal val="0"/>
          <c:showCatName val="0"/>
          <c:showSerName val="0"/>
          <c:showPercent val="0"/>
          <c:showBubbleSize val="0"/>
        </c:dLbls>
        <c:marker val="1"/>
        <c:smooth val="0"/>
        <c:axId val="1131935584"/>
        <c:axId val="1131932672"/>
      </c:lineChart>
      <c:lineChart>
        <c:grouping val="standard"/>
        <c:varyColors val="0"/>
        <c:ser>
          <c:idx val="3"/>
          <c:order val="3"/>
          <c:tx>
            <c:strRef>
              <c:f>'[Slide 11_Active Cycle Management and CR Q1 2023_Corrected.xlsx]Active Cycle Management and CR '!$E$3</c:f>
              <c:strCache>
                <c:ptCount val="1"/>
                <c:pt idx="0">
                  <c:v>IGI Combined Ratio</c:v>
                </c:pt>
              </c:strCache>
            </c:strRef>
          </c:tx>
          <c:spPr>
            <a:ln w="19050" cap="sq">
              <a:solidFill>
                <a:srgbClr val="FF3300"/>
              </a:solidFill>
              <a:bevel/>
            </a:ln>
            <a:effectLst/>
          </c:spPr>
          <c:marker>
            <c:symbol val="square"/>
            <c:size val="4"/>
            <c:spPr>
              <a:solidFill>
                <a:srgbClr val="FF3300"/>
              </a:solidFill>
              <a:ln w="12700" cap="sq">
                <a:solidFill>
                  <a:srgbClr val="FF3300"/>
                </a:solidFill>
                <a:bevel/>
              </a:ln>
              <a:effectLst/>
            </c:spPr>
          </c:marker>
          <c:dLbls>
            <c:dLbl>
              <c:idx val="4"/>
              <c:layout>
                <c:manualLayout>
                  <c:x val="-4.0150921853771303E-2"/>
                  <c:y val="-3.5212744578621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789-4940-9069-1045CE2169C8}"/>
                </c:ext>
              </c:extLst>
            </c:dLbl>
            <c:dLbl>
              <c:idx val="6"/>
              <c:layout>
                <c:manualLayout>
                  <c:x val="-2.9176986534318893E-2"/>
                  <c:y val="-3.5212744578621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789-4940-9069-1045CE2169C8}"/>
                </c:ext>
              </c:extLst>
            </c:dLbl>
            <c:dLbl>
              <c:idx val="7"/>
              <c:layout>
                <c:manualLayout>
                  <c:x val="1.0854979012708739E-2"/>
                  <c:y val="-4.1399906218219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789-4940-9069-1045CE2169C8}"/>
                </c:ext>
              </c:extLst>
            </c:dLbl>
            <c:dLbl>
              <c:idx val="8"/>
              <c:layout>
                <c:manualLayout>
                  <c:x val="5.5733765992494518E-3"/>
                  <c:y val="6.2565601573585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789-4940-9069-1045CE2169C8}"/>
                </c:ext>
              </c:extLst>
            </c:dLbl>
            <c:dLbl>
              <c:idx val="9"/>
              <c:layout>
                <c:manualLayout>
                  <c:x val="5.3680113529825345E-3"/>
                  <c:y val="-4.1399906218219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789-4940-9069-1045CE2169C8}"/>
                </c:ext>
              </c:extLst>
            </c:dLbl>
            <c:dLbl>
              <c:idx val="10"/>
              <c:layout>
                <c:manualLayout>
                  <c:x val="3.5390221330737991E-3"/>
                  <c:y val="-5.0680648677615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89-4940-9069-1045CE2169C8}"/>
                </c:ext>
              </c:extLst>
            </c:dLbl>
            <c:dLbl>
              <c:idx val="11"/>
              <c:layout>
                <c:manualLayout>
                  <c:x val="5.3680113529825345E-3"/>
                  <c:y val="-4.1399906218219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789-4940-9069-1045CE2169C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11_Active Cycle Management and CR Q1 2023_Corrected.xlsx]Active Cycle Management and CR '!$A$5:$A$15</c:f>
              <c:strCache>
                <c:ptCount val="11"/>
                <c:pt idx="0">
                  <c:v>2013</c:v>
                </c:pt>
                <c:pt idx="1">
                  <c:v>2014</c:v>
                </c:pt>
                <c:pt idx="2">
                  <c:v>2015</c:v>
                </c:pt>
                <c:pt idx="3">
                  <c:v>2016</c:v>
                </c:pt>
                <c:pt idx="4">
                  <c:v>2017</c:v>
                </c:pt>
                <c:pt idx="5">
                  <c:v>2018</c:v>
                </c:pt>
                <c:pt idx="6">
                  <c:v>2019</c:v>
                </c:pt>
                <c:pt idx="7">
                  <c:v>2020</c:v>
                </c:pt>
                <c:pt idx="8">
                  <c:v>2021</c:v>
                </c:pt>
                <c:pt idx="9">
                  <c:v>2022</c:v>
                </c:pt>
                <c:pt idx="10">
                  <c:v>LTM 9/30/23</c:v>
                </c:pt>
              </c:strCache>
            </c:strRef>
          </c:cat>
          <c:val>
            <c:numRef>
              <c:f>'[Slide 11_Active Cycle Management and CR Q1 2023_Corrected.xlsx]Active Cycle Management and CR '!$E$5:$E$15</c:f>
              <c:numCache>
                <c:formatCode>0.0%</c:formatCode>
                <c:ptCount val="11"/>
                <c:pt idx="0">
                  <c:v>0.879</c:v>
                </c:pt>
                <c:pt idx="1">
                  <c:v>0.86499999999999999</c:v>
                </c:pt>
                <c:pt idx="2">
                  <c:v>0.84299999999999997</c:v>
                </c:pt>
                <c:pt idx="3">
                  <c:v>0.871</c:v>
                </c:pt>
                <c:pt idx="4">
                  <c:v>1.05</c:v>
                </c:pt>
                <c:pt idx="5">
                  <c:v>0.88700000000000001</c:v>
                </c:pt>
                <c:pt idx="6">
                  <c:v>0.94299999999999995</c:v>
                </c:pt>
                <c:pt idx="7">
                  <c:v>0.89300000000000002</c:v>
                </c:pt>
                <c:pt idx="8">
                  <c:v>0.86499999999999999</c:v>
                </c:pt>
                <c:pt idx="9">
                  <c:v>0.78400000000000003</c:v>
                </c:pt>
                <c:pt idx="10">
                  <c:v>0.749</c:v>
                </c:pt>
              </c:numCache>
            </c:numRef>
          </c:val>
          <c:smooth val="0"/>
          <c:extLst>
            <c:ext xmlns:c16="http://schemas.microsoft.com/office/drawing/2014/chart" uri="{C3380CC4-5D6E-409C-BE32-E72D297353CC}">
              <c16:uniqueId val="{00000016-0789-4940-9069-1045CE2169C8}"/>
            </c:ext>
          </c:extLst>
        </c:ser>
        <c:dLbls>
          <c:showLegendKey val="0"/>
          <c:showVal val="0"/>
          <c:showCatName val="0"/>
          <c:showSerName val="0"/>
          <c:showPercent val="0"/>
          <c:showBubbleSize val="0"/>
        </c:dLbls>
        <c:marker val="1"/>
        <c:smooth val="0"/>
        <c:axId val="1131937664"/>
        <c:axId val="1131930176"/>
      </c:lineChart>
      <c:catAx>
        <c:axId val="113193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932672"/>
        <c:crosses val="autoZero"/>
        <c:auto val="1"/>
        <c:lblAlgn val="ctr"/>
        <c:lblOffset val="100"/>
        <c:noMultiLvlLbl val="0"/>
      </c:catAx>
      <c:valAx>
        <c:axId val="1131932672"/>
        <c:scaling>
          <c:orientation val="minMax"/>
          <c:max val="700"/>
        </c:scaling>
        <c:delete val="0"/>
        <c:axPos val="l"/>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935584"/>
        <c:crosses val="autoZero"/>
        <c:crossBetween val="between"/>
      </c:valAx>
      <c:valAx>
        <c:axId val="1131930176"/>
        <c:scaling>
          <c:orientation val="minMax"/>
          <c:max val="1.1000000000000001"/>
          <c:min val="0"/>
        </c:scaling>
        <c:delete val="0"/>
        <c:axPos val="r"/>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937664"/>
        <c:crosses val="max"/>
        <c:crossBetween val="between"/>
      </c:valAx>
      <c:catAx>
        <c:axId val="1131937664"/>
        <c:scaling>
          <c:orientation val="minMax"/>
        </c:scaling>
        <c:delete val="1"/>
        <c:axPos val="b"/>
        <c:numFmt formatCode="General" sourceLinked="1"/>
        <c:majorTickMark val="none"/>
        <c:minorTickMark val="none"/>
        <c:tickLblPos val="nextTo"/>
        <c:crossAx val="1131930176"/>
        <c:crosses val="autoZero"/>
        <c:auto val="1"/>
        <c:lblAlgn val="ctr"/>
        <c:lblOffset val="100"/>
        <c:noMultiLvlLbl val="0"/>
      </c:catAx>
      <c:spPr>
        <a:noFill/>
        <a:ln>
          <a:noFill/>
        </a:ln>
        <a:effectLst/>
      </c:spPr>
    </c:plotArea>
    <c:legend>
      <c:legendPos val="b"/>
      <c:legendEntry>
        <c:idx val="3"/>
        <c:delete val="1"/>
      </c:legendEntry>
      <c:layout>
        <c:manualLayout>
          <c:xMode val="edge"/>
          <c:yMode val="edge"/>
          <c:x val="0.17969160013217611"/>
          <c:y val="0.90869450772236449"/>
          <c:w val="0.66738203667598639"/>
          <c:h val="5.22045417176681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822544074142468E-2"/>
          <c:y val="1.9855468066491688E-2"/>
          <c:w val="0.93317745592585755"/>
          <c:h val="0.91102547613053153"/>
        </c:manualLayout>
      </c:layout>
      <c:barChart>
        <c:barDir val="col"/>
        <c:grouping val="stacked"/>
        <c:varyColors val="0"/>
        <c:ser>
          <c:idx val="1"/>
          <c:order val="0"/>
          <c:tx>
            <c:strRef>
              <c:f>'[Slide 12_Q1 2023 Specialty Individual Risk Underwriter with Strategy to Protect Capital v...xlsx]11.05.2020 Cat Loss Output'!$B$5</c:f>
              <c:strCache>
                <c:ptCount val="1"/>
                <c:pt idx="0">
                  <c:v>Weather</c:v>
                </c:pt>
              </c:strCache>
            </c:strRef>
          </c:tx>
          <c:spPr>
            <a:solidFill>
              <a:srgbClr val="002750"/>
            </a:solidFill>
            <a:ln w="9525">
              <a:noFill/>
              <a:prstDash val="solid"/>
            </a:ln>
          </c:spPr>
          <c:invertIfNegative val="0"/>
          <c:cat>
            <c:strRef>
              <c:f>'[Slide 12_Q1 2023 Specialty Individual Risk Underwriter with Strategy to Protect Capital v...xlsx]11.05.2020 Cat Loss Output'!$C$2:$X$2</c:f>
              <c:strCache>
                <c:ptCount val="12"/>
                <c:pt idx="0">
                  <c:v>'12</c:v>
                </c:pt>
                <c:pt idx="1">
                  <c:v>'13</c:v>
                </c:pt>
                <c:pt idx="2">
                  <c:v>'14</c:v>
                </c:pt>
                <c:pt idx="3">
                  <c:v>'15</c:v>
                </c:pt>
                <c:pt idx="4">
                  <c:v>'16</c:v>
                </c:pt>
                <c:pt idx="5">
                  <c:v>'17</c:v>
                </c:pt>
                <c:pt idx="6">
                  <c:v>'18</c:v>
                </c:pt>
                <c:pt idx="7">
                  <c:v>'19</c:v>
                </c:pt>
                <c:pt idx="8">
                  <c:v>'20</c:v>
                </c:pt>
                <c:pt idx="9">
                  <c:v>'21</c:v>
                </c:pt>
                <c:pt idx="10">
                  <c:v>'22</c:v>
                </c:pt>
                <c:pt idx="11">
                  <c:v>Q3'23</c:v>
                </c:pt>
              </c:strCache>
              <c:extLst/>
            </c:strRef>
          </c:cat>
          <c:val>
            <c:numRef>
              <c:f>'[Slide 12_Q1 2023 Specialty Individual Risk Underwriter with Strategy to Protect Capital v...xlsx]11.05.2020 Cat Loss Output'!$C$5:$X$5</c:f>
              <c:numCache>
                <c:formatCode>[$$-409]#,##0.0_);\([$$-409]#,##0.0\);[$$-409]#,##0.0_);@_)</c:formatCode>
                <c:ptCount val="12"/>
                <c:pt idx="0">
                  <c:v>72.114057223000003</c:v>
                </c:pt>
                <c:pt idx="1">
                  <c:v>39.178392537000008</c:v>
                </c:pt>
                <c:pt idx="2">
                  <c:v>31.66599408399999</c:v>
                </c:pt>
                <c:pt idx="3">
                  <c:v>29.642392640000001</c:v>
                </c:pt>
                <c:pt idx="4">
                  <c:v>42.6</c:v>
                </c:pt>
                <c:pt idx="5">
                  <c:v>152.30000000000001</c:v>
                </c:pt>
                <c:pt idx="6">
                  <c:v>87</c:v>
                </c:pt>
                <c:pt idx="7">
                  <c:v>56.5</c:v>
                </c:pt>
                <c:pt idx="8">
                  <c:v>89</c:v>
                </c:pt>
                <c:pt idx="9">
                  <c:v>101.1</c:v>
                </c:pt>
                <c:pt idx="10" formatCode="General">
                  <c:v>118</c:v>
                </c:pt>
                <c:pt idx="11" formatCode="General">
                  <c:v>78</c:v>
                </c:pt>
              </c:numCache>
              <c:extLst/>
            </c:numRef>
          </c:val>
          <c:extLst>
            <c:ext xmlns:c16="http://schemas.microsoft.com/office/drawing/2014/chart" uri="{C3380CC4-5D6E-409C-BE32-E72D297353CC}">
              <c16:uniqueId val="{00000000-1DFF-463B-B25C-732709DCB31D}"/>
            </c:ext>
          </c:extLst>
        </c:ser>
        <c:ser>
          <c:idx val="2"/>
          <c:order val="1"/>
          <c:tx>
            <c:strRef>
              <c:f>'[Slide 12_Q1 2023 Specialty Individual Risk Underwriter with Strategy to Protect Capital v...xlsx]11.05.2020 Cat Loss Output'!$B$3</c:f>
              <c:strCache>
                <c:ptCount val="1"/>
                <c:pt idx="0">
                  <c:v>Earthquake / Tsunamis</c:v>
                </c:pt>
              </c:strCache>
            </c:strRef>
          </c:tx>
          <c:spPr>
            <a:solidFill>
              <a:srgbClr val="3CB4E7"/>
            </a:solidFill>
            <a:ln w="9525">
              <a:noFill/>
              <a:prstDash val="solid"/>
            </a:ln>
          </c:spPr>
          <c:invertIfNegative val="0"/>
          <c:cat>
            <c:strRef>
              <c:f>'[Slide 12_Q1 2023 Specialty Individual Risk Underwriter with Strategy to Protect Capital v...xlsx]11.05.2020 Cat Loss Output'!$C$2:$X$2</c:f>
              <c:strCache>
                <c:ptCount val="12"/>
                <c:pt idx="0">
                  <c:v>'12</c:v>
                </c:pt>
                <c:pt idx="1">
                  <c:v>'13</c:v>
                </c:pt>
                <c:pt idx="2">
                  <c:v>'14</c:v>
                </c:pt>
                <c:pt idx="3">
                  <c:v>'15</c:v>
                </c:pt>
                <c:pt idx="4">
                  <c:v>'16</c:v>
                </c:pt>
                <c:pt idx="5">
                  <c:v>'17</c:v>
                </c:pt>
                <c:pt idx="6">
                  <c:v>'18</c:v>
                </c:pt>
                <c:pt idx="7">
                  <c:v>'19</c:v>
                </c:pt>
                <c:pt idx="8">
                  <c:v>'20</c:v>
                </c:pt>
                <c:pt idx="9">
                  <c:v>'21</c:v>
                </c:pt>
                <c:pt idx="10">
                  <c:v>'22</c:v>
                </c:pt>
                <c:pt idx="11">
                  <c:v>Q3'23</c:v>
                </c:pt>
              </c:strCache>
              <c:extLst/>
            </c:strRef>
          </c:cat>
          <c:val>
            <c:numRef>
              <c:f>'[Slide 12_Q1 2023 Specialty Individual Risk Underwriter with Strategy to Protect Capital v...xlsx]11.05.2020 Cat Loss Output'!$C$3:$X$3</c:f>
              <c:numCache>
                <c:formatCode>[$$-409]#,##0.0_);\([$$-409]#,##0.0\);[$$-409]#,##0.0_);@_)</c:formatCode>
                <c:ptCount val="12"/>
                <c:pt idx="0">
                  <c:v>1.9045148240000001</c:v>
                </c:pt>
                <c:pt idx="1">
                  <c:v>4.9380929999999996E-2</c:v>
                </c:pt>
                <c:pt idx="2">
                  <c:v>0.3728398240000001</c:v>
                </c:pt>
                <c:pt idx="3">
                  <c:v>0.55011405000000002</c:v>
                </c:pt>
                <c:pt idx="4">
                  <c:v>9.245246203999999</c:v>
                </c:pt>
                <c:pt idx="5">
                  <c:v>1.8</c:v>
                </c:pt>
                <c:pt idx="6">
                  <c:v>2.8</c:v>
                </c:pt>
                <c:pt idx="7">
                  <c:v>0.2</c:v>
                </c:pt>
                <c:pt idx="8">
                  <c:v>0.6</c:v>
                </c:pt>
                <c:pt idx="9">
                  <c:v>3.9</c:v>
                </c:pt>
                <c:pt idx="10" formatCode="General">
                  <c:v>2</c:v>
                </c:pt>
                <c:pt idx="11" formatCode="General">
                  <c:v>6</c:v>
                </c:pt>
              </c:numCache>
              <c:extLst/>
            </c:numRef>
          </c:val>
          <c:extLst>
            <c:ext xmlns:c16="http://schemas.microsoft.com/office/drawing/2014/chart" uri="{C3380CC4-5D6E-409C-BE32-E72D297353CC}">
              <c16:uniqueId val="{00000001-1DFF-463B-B25C-732709DCB31D}"/>
            </c:ext>
          </c:extLst>
        </c:ser>
        <c:ser>
          <c:idx val="0"/>
          <c:order val="2"/>
          <c:tx>
            <c:strRef>
              <c:f>'[Slide 12_Q1 2023 Specialty Individual Risk Underwriter with Strategy to Protect Capital v...xlsx]11.05.2020 Cat Loss Output'!$B$4</c:f>
              <c:strCache>
                <c:ptCount val="1"/>
                <c:pt idx="0">
                  <c:v>Man-made</c:v>
                </c:pt>
              </c:strCache>
            </c:strRef>
          </c:tx>
          <c:spPr>
            <a:solidFill>
              <a:srgbClr val="8DBB36"/>
            </a:solidFill>
            <a:ln w="9525">
              <a:noFill/>
              <a:prstDash val="solid"/>
            </a:ln>
          </c:spPr>
          <c:invertIfNegative val="0"/>
          <c:cat>
            <c:strRef>
              <c:f>'[Slide 12_Q1 2023 Specialty Individual Risk Underwriter with Strategy to Protect Capital v...xlsx]11.05.2020 Cat Loss Output'!$C$2:$X$2</c:f>
              <c:strCache>
                <c:ptCount val="12"/>
                <c:pt idx="0">
                  <c:v>'12</c:v>
                </c:pt>
                <c:pt idx="1">
                  <c:v>'13</c:v>
                </c:pt>
                <c:pt idx="2">
                  <c:v>'14</c:v>
                </c:pt>
                <c:pt idx="3">
                  <c:v>'15</c:v>
                </c:pt>
                <c:pt idx="4">
                  <c:v>'16</c:v>
                </c:pt>
                <c:pt idx="5">
                  <c:v>'17</c:v>
                </c:pt>
                <c:pt idx="6">
                  <c:v>'18</c:v>
                </c:pt>
                <c:pt idx="7">
                  <c:v>'19</c:v>
                </c:pt>
                <c:pt idx="8">
                  <c:v>'20</c:v>
                </c:pt>
                <c:pt idx="9">
                  <c:v>'21</c:v>
                </c:pt>
                <c:pt idx="10">
                  <c:v>'22</c:v>
                </c:pt>
                <c:pt idx="11">
                  <c:v>Q3'23</c:v>
                </c:pt>
              </c:strCache>
              <c:extLst/>
            </c:strRef>
          </c:cat>
          <c:val>
            <c:numRef>
              <c:f>'[Slide 12_Q1 2023 Specialty Individual Risk Underwriter with Strategy to Protect Capital v...xlsx]11.05.2020 Cat Loss Output'!$C$4:$X$4</c:f>
              <c:numCache>
                <c:formatCode>[$$-409]#,##0.0_);\([$$-409]#,##0.0\);[$$-409]#,##0.0_);@_)</c:formatCode>
                <c:ptCount val="12"/>
                <c:pt idx="0">
                  <c:v>6.5464027969999989</c:v>
                </c:pt>
                <c:pt idx="1">
                  <c:v>8.4665782790000002</c:v>
                </c:pt>
                <c:pt idx="2">
                  <c:v>7.6001156520000013</c:v>
                </c:pt>
                <c:pt idx="3">
                  <c:v>10.315415162999999</c:v>
                </c:pt>
                <c:pt idx="4">
                  <c:v>9.6999999999999993</c:v>
                </c:pt>
                <c:pt idx="5">
                  <c:v>7.2</c:v>
                </c:pt>
                <c:pt idx="6">
                  <c:v>9.1999999999999993</c:v>
                </c:pt>
                <c:pt idx="7">
                  <c:v>9.8000000000000007</c:v>
                </c:pt>
                <c:pt idx="8">
                  <c:v>9.6</c:v>
                </c:pt>
                <c:pt idx="9">
                  <c:v>7.3</c:v>
                </c:pt>
                <c:pt idx="10" formatCode="General">
                  <c:v>5</c:v>
                </c:pt>
                <c:pt idx="11" formatCode="General">
                  <c:v>4</c:v>
                </c:pt>
              </c:numCache>
              <c:extLst/>
            </c:numRef>
          </c:val>
          <c:extLst>
            <c:ext xmlns:c16="http://schemas.microsoft.com/office/drawing/2014/chart" uri="{C3380CC4-5D6E-409C-BE32-E72D297353CC}">
              <c16:uniqueId val="{00000002-1DFF-463B-B25C-732709DCB31D}"/>
            </c:ext>
          </c:extLst>
        </c:ser>
        <c:ser>
          <c:idx val="3"/>
          <c:order val="3"/>
          <c:tx>
            <c:strRef>
              <c:f>'[Slide 12_Q1 2023 Specialty Individual Risk Underwriter with Strategy to Protect Capital v...xlsx]11.05.2020 Cat Loss Output'!$B$6</c:f>
              <c:strCache>
                <c:ptCount val="1"/>
                <c:pt idx="0">
                  <c:v>Total</c:v>
                </c:pt>
              </c:strCache>
            </c:strRef>
          </c:tx>
          <c:spPr>
            <a:noFill/>
            <a:ln>
              <a:noFill/>
            </a:ln>
          </c:spPr>
          <c:invertIfNegative val="0"/>
          <c:dLbls>
            <c:dLbl>
              <c:idx val="0"/>
              <c:layout>
                <c:manualLayout>
                  <c:x val="-3.8045982135100302E-17"/>
                  <c:y val="0.165247694136895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FF-463B-B25C-732709DCB31D}"/>
                </c:ext>
              </c:extLst>
            </c:dLbl>
            <c:dLbl>
              <c:idx val="10"/>
              <c:layout>
                <c:manualLayout>
                  <c:x val="-2.1908354035838338E-3"/>
                  <c:y val="0.25067464493714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FF-463B-B25C-732709DCB31D}"/>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12_Q1 2023 Specialty Individual Risk Underwriter with Strategy to Protect Capital v...xlsx]11.05.2020 Cat Loss Output'!$C$2:$X$2</c:f>
              <c:strCache>
                <c:ptCount val="12"/>
                <c:pt idx="0">
                  <c:v>'12</c:v>
                </c:pt>
                <c:pt idx="1">
                  <c:v>'13</c:v>
                </c:pt>
                <c:pt idx="2">
                  <c:v>'14</c:v>
                </c:pt>
                <c:pt idx="3">
                  <c:v>'15</c:v>
                </c:pt>
                <c:pt idx="4">
                  <c:v>'16</c:v>
                </c:pt>
                <c:pt idx="5">
                  <c:v>'17</c:v>
                </c:pt>
                <c:pt idx="6">
                  <c:v>'18</c:v>
                </c:pt>
                <c:pt idx="7">
                  <c:v>'19</c:v>
                </c:pt>
                <c:pt idx="8">
                  <c:v>'20</c:v>
                </c:pt>
                <c:pt idx="9">
                  <c:v>'21</c:v>
                </c:pt>
                <c:pt idx="10">
                  <c:v>'22</c:v>
                </c:pt>
                <c:pt idx="11">
                  <c:v>Q3'23</c:v>
                </c:pt>
              </c:strCache>
              <c:extLst/>
            </c:strRef>
          </c:cat>
          <c:val>
            <c:numRef>
              <c:f>'[Slide 12_Q1 2023 Specialty Individual Risk Underwriter with Strategy to Protect Capital v...xlsx]11.05.2020 Cat Loss Output'!$C$6:$X$6</c:f>
              <c:numCache>
                <c:formatCode>[$$-409]#,##0.0_);\([$$-409]#,##0.0\);[$$-409]#,##0.0_);@_)</c:formatCode>
                <c:ptCount val="12"/>
                <c:pt idx="0">
                  <c:v>80.564974844000005</c:v>
                </c:pt>
                <c:pt idx="1">
                  <c:v>47.694351746000009</c:v>
                </c:pt>
                <c:pt idx="2">
                  <c:v>39.638949559999993</c:v>
                </c:pt>
                <c:pt idx="3">
                  <c:v>40.507921852999999</c:v>
                </c:pt>
                <c:pt idx="4">
                  <c:v>61.545246204000001</c:v>
                </c:pt>
                <c:pt idx="5">
                  <c:v>161.30000000000001</c:v>
                </c:pt>
                <c:pt idx="6">
                  <c:v>99</c:v>
                </c:pt>
                <c:pt idx="7">
                  <c:v>66.5</c:v>
                </c:pt>
                <c:pt idx="8">
                  <c:v>99.2</c:v>
                </c:pt>
                <c:pt idx="9">
                  <c:v>112.3</c:v>
                </c:pt>
                <c:pt idx="10" formatCode="[$$-409]#,##0.0">
                  <c:v>125</c:v>
                </c:pt>
                <c:pt idx="11" formatCode="[$$-409]#,##0.0">
                  <c:v>88</c:v>
                </c:pt>
              </c:numCache>
              <c:extLst/>
            </c:numRef>
          </c:val>
          <c:extLst>
            <c:ext xmlns:c16="http://schemas.microsoft.com/office/drawing/2014/chart" uri="{C3380CC4-5D6E-409C-BE32-E72D297353CC}">
              <c16:uniqueId val="{00000005-1DFF-463B-B25C-732709DCB31D}"/>
            </c:ext>
          </c:extLst>
        </c:ser>
        <c:dLbls>
          <c:showLegendKey val="0"/>
          <c:showVal val="0"/>
          <c:showCatName val="0"/>
          <c:showSerName val="0"/>
          <c:showPercent val="0"/>
          <c:showBubbleSize val="0"/>
        </c:dLbls>
        <c:gapWidth val="50"/>
        <c:overlap val="100"/>
        <c:axId val="-1802111352"/>
        <c:axId val="-1802109784"/>
      </c:barChart>
      <c:lineChart>
        <c:grouping val="standard"/>
        <c:varyColors val="0"/>
        <c:ser>
          <c:idx val="4"/>
          <c:order val="4"/>
          <c:tx>
            <c:strRef>
              <c:f>'[Slide 12_Q1 2023 Specialty Individual Risk Underwriter with Strategy to Protect Capital v...xlsx]11.05.2020 Cat Loss Output'!$B$7</c:f>
              <c:strCache>
                <c:ptCount val="1"/>
                <c:pt idx="0">
                  <c:v>IGIC Combined Ratio </c:v>
                </c:pt>
              </c:strCache>
            </c:strRef>
          </c:tx>
          <c:spPr>
            <a:ln w="19050">
              <a:solidFill>
                <a:srgbClr val="FF3300"/>
              </a:solidFill>
            </a:ln>
          </c:spPr>
          <c:marker>
            <c:symbol val="diamond"/>
            <c:size val="5"/>
            <c:spPr>
              <a:solidFill>
                <a:srgbClr val="FF3300"/>
              </a:solidFill>
              <a:ln>
                <a:solidFill>
                  <a:srgbClr val="FF3300"/>
                </a:solidFill>
              </a:ln>
            </c:spPr>
          </c:marker>
          <c:dLbls>
            <c:dLbl>
              <c:idx val="5"/>
              <c:spPr>
                <a:noFill/>
                <a:ln>
                  <a:noFill/>
                </a:ln>
                <a:effectLst/>
              </c:spPr>
              <c:txPr>
                <a:bodyPr wrap="square" lIns="38100" tIns="19050" rIns="38100" bIns="19050" anchor="ctr">
                  <a:spAutoFit/>
                </a:bodyPr>
                <a:lstStyle/>
                <a:p>
                  <a:pPr>
                    <a:defRPr>
                      <a:solidFill>
                        <a:schemeClr val="bg1"/>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1DFF-463B-B25C-732709DCB31D}"/>
                </c:ext>
              </c:extLst>
            </c:dLbl>
            <c:dLbl>
              <c:idx val="6"/>
              <c:layout>
                <c:manualLayout>
                  <c:x val="-3.461352869748708E-2"/>
                  <c:y val="3.0345763553649971E-2"/>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FF-463B-B25C-732709DCB31D}"/>
                </c:ext>
              </c:extLst>
            </c:dLbl>
            <c:dLbl>
              <c:idx val="8"/>
              <c:layout>
                <c:manualLayout>
                  <c:x val="-3.3748456015204625E-2"/>
                  <c:y val="3.3232954844611112E-2"/>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FF-463B-B25C-732709DCB31D}"/>
                </c:ext>
              </c:extLst>
            </c:dLbl>
            <c:dLbl>
              <c:idx val="9"/>
              <c:layout>
                <c:manualLayout>
                  <c:x val="-3.582369586614189E-2"/>
                  <c:y val="2.8051698584995486E-2"/>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FF-463B-B25C-732709DCB31D}"/>
                </c:ext>
              </c:extLst>
            </c:dLbl>
            <c:dLbl>
              <c:idx val="10"/>
              <c:tx>
                <c:rich>
                  <a:bodyPr/>
                  <a:lstStyle/>
                  <a:p>
                    <a:fld id="{9793D7BA-5081-4360-B4DC-B377E3CDA33E}" type="VALUE">
                      <a:rPr lang="en-US">
                        <a:solidFill>
                          <a:schemeClr val="bg1"/>
                        </a:solidFill>
                      </a:rPr>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DFF-463B-B25C-732709DCB31D}"/>
                </c:ext>
              </c:extLst>
            </c:dLbl>
            <c:dLbl>
              <c:idx val="11"/>
              <c:delete val="1"/>
              <c:extLst>
                <c:ext xmlns:c15="http://schemas.microsoft.com/office/drawing/2012/chart" uri="{CE6537A1-D6FC-4f65-9D91-7224C49458BB}">
                  <c15:layout>
                    <c:manualLayout>
                      <c:w val="3.8226627503204068E-2"/>
                      <c:h val="4.063320315458404E-2"/>
                    </c:manualLayout>
                  </c15:layout>
                </c:ext>
                <c:ext xmlns:c16="http://schemas.microsoft.com/office/drawing/2014/chart" uri="{C3380CC4-5D6E-409C-BE32-E72D297353CC}">
                  <c16:uniqueId val="{0000000B-1DFF-463B-B25C-732709DCB31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12_Q1 2023 Specialty Individual Risk Underwriter with Strategy to Protect Capital v...xlsx]11.05.2020 Cat Loss Output'!$C$2:$X$2</c:f>
              <c:strCache>
                <c:ptCount val="12"/>
                <c:pt idx="0">
                  <c:v>'12</c:v>
                </c:pt>
                <c:pt idx="1">
                  <c:v>'13</c:v>
                </c:pt>
                <c:pt idx="2">
                  <c:v>'14</c:v>
                </c:pt>
                <c:pt idx="3">
                  <c:v>'15</c:v>
                </c:pt>
                <c:pt idx="4">
                  <c:v>'16</c:v>
                </c:pt>
                <c:pt idx="5">
                  <c:v>'17</c:v>
                </c:pt>
                <c:pt idx="6">
                  <c:v>'18</c:v>
                </c:pt>
                <c:pt idx="7">
                  <c:v>'19</c:v>
                </c:pt>
                <c:pt idx="8">
                  <c:v>'20</c:v>
                </c:pt>
                <c:pt idx="9">
                  <c:v>'21</c:v>
                </c:pt>
                <c:pt idx="10">
                  <c:v>'22</c:v>
                </c:pt>
                <c:pt idx="11">
                  <c:v>Q3'23</c:v>
                </c:pt>
              </c:strCache>
              <c:extLst/>
            </c:strRef>
          </c:cat>
          <c:val>
            <c:numRef>
              <c:f>'[Slide 12_Q1 2023 Specialty Individual Risk Underwriter with Strategy to Protect Capital v...xlsx]11.05.2020 Cat Loss Output'!$C$7:$X$7</c:f>
              <c:numCache>
                <c:formatCode>#,##0"%"_);\(#,##0"%"\);#,##0"%";@_)</c:formatCode>
                <c:ptCount val="12"/>
                <c:pt idx="0">
                  <c:v>88.514574627156136</c:v>
                </c:pt>
                <c:pt idx="1">
                  <c:v>87.880190815581244</c:v>
                </c:pt>
                <c:pt idx="2">
                  <c:v>86.483106966158601</c:v>
                </c:pt>
                <c:pt idx="3">
                  <c:v>84.313316570842304</c:v>
                </c:pt>
                <c:pt idx="4">
                  <c:v>87.142084213453529</c:v>
                </c:pt>
                <c:pt idx="5">
                  <c:v>104.99688399560387</c:v>
                </c:pt>
                <c:pt idx="6">
                  <c:v>88.703856833612207</c:v>
                </c:pt>
                <c:pt idx="7">
                  <c:v>94.258102725293327</c:v>
                </c:pt>
                <c:pt idx="8">
                  <c:v>89.3</c:v>
                </c:pt>
                <c:pt idx="9">
                  <c:v>86.4</c:v>
                </c:pt>
                <c:pt idx="10">
                  <c:v>78</c:v>
                </c:pt>
                <c:pt idx="11">
                  <c:v>75</c:v>
                </c:pt>
              </c:numCache>
              <c:extLst/>
            </c:numRef>
          </c:val>
          <c:smooth val="0"/>
          <c:extLst>
            <c:ext xmlns:c16="http://schemas.microsoft.com/office/drawing/2014/chart" uri="{C3380CC4-5D6E-409C-BE32-E72D297353CC}">
              <c16:uniqueId val="{0000000C-1DFF-463B-B25C-732709DCB31D}"/>
            </c:ext>
          </c:extLst>
        </c:ser>
        <c:dLbls>
          <c:showLegendKey val="0"/>
          <c:showVal val="0"/>
          <c:showCatName val="0"/>
          <c:showSerName val="0"/>
          <c:showPercent val="0"/>
          <c:showBubbleSize val="0"/>
        </c:dLbls>
        <c:marker val="1"/>
        <c:smooth val="0"/>
        <c:axId val="-1802110176"/>
        <c:axId val="-1802108608"/>
      </c:lineChart>
      <c:catAx>
        <c:axId val="-1802111352"/>
        <c:scaling>
          <c:orientation val="minMax"/>
        </c:scaling>
        <c:delete val="0"/>
        <c:axPos val="b"/>
        <c:numFmt formatCode="General" sourceLinked="1"/>
        <c:majorTickMark val="none"/>
        <c:minorTickMark val="none"/>
        <c:tickLblPos val="nextTo"/>
        <c:spPr>
          <a:ln w="9525">
            <a:solidFill>
              <a:srgbClr val="6F6E6F"/>
            </a:solidFill>
            <a:prstDash val="solid"/>
          </a:ln>
        </c:spPr>
        <c:txPr>
          <a:bodyPr rot="0" vert="horz"/>
          <a:lstStyle/>
          <a:p>
            <a:pPr>
              <a:defRPr b="0"/>
            </a:pPr>
            <a:endParaRPr lang="en-US"/>
          </a:p>
        </c:txPr>
        <c:crossAx val="-1802109784"/>
        <c:crosses val="autoZero"/>
        <c:auto val="1"/>
        <c:lblAlgn val="ctr"/>
        <c:lblOffset val="100"/>
        <c:tickLblSkip val="1"/>
        <c:tickMarkSkip val="1"/>
        <c:noMultiLvlLbl val="1"/>
      </c:catAx>
      <c:valAx>
        <c:axId val="-1802109784"/>
        <c:scaling>
          <c:orientation val="minMax"/>
          <c:max val="180"/>
          <c:min val="0"/>
        </c:scaling>
        <c:delete val="0"/>
        <c:axPos val="l"/>
        <c:numFmt formatCode="[$$-409]#,##0_);\([$$-409]#,##0\)" sourceLinked="0"/>
        <c:majorTickMark val="none"/>
        <c:minorTickMark val="none"/>
        <c:tickLblPos val="nextTo"/>
        <c:spPr>
          <a:ln w="9525">
            <a:solidFill>
              <a:srgbClr val="6F6E6F"/>
            </a:solidFill>
            <a:prstDash val="solid"/>
          </a:ln>
        </c:spPr>
        <c:txPr>
          <a:bodyPr rot="0" vert="horz"/>
          <a:lstStyle/>
          <a:p>
            <a:pPr>
              <a:defRPr/>
            </a:pPr>
            <a:endParaRPr lang="en-US"/>
          </a:p>
        </c:txPr>
        <c:crossAx val="-1802111352"/>
        <c:crosses val="autoZero"/>
        <c:crossBetween val="between"/>
      </c:valAx>
      <c:valAx>
        <c:axId val="-1802108608"/>
        <c:scaling>
          <c:orientation val="minMax"/>
          <c:max val="160"/>
        </c:scaling>
        <c:delete val="0"/>
        <c:axPos val="r"/>
        <c:numFmt formatCode="#,##0&quot;%&quot;_);\(#,##0&quot;%&quot;\);#,##0&quot;%&quot;;@_)" sourceLinked="1"/>
        <c:majorTickMark val="none"/>
        <c:minorTickMark val="none"/>
        <c:tickLblPos val="nextTo"/>
        <c:crossAx val="-1802110176"/>
        <c:crosses val="max"/>
        <c:crossBetween val="between"/>
      </c:valAx>
      <c:catAx>
        <c:axId val="-1802110176"/>
        <c:scaling>
          <c:orientation val="minMax"/>
        </c:scaling>
        <c:delete val="1"/>
        <c:axPos val="b"/>
        <c:numFmt formatCode="General" sourceLinked="1"/>
        <c:majorTickMark val="out"/>
        <c:minorTickMark val="none"/>
        <c:tickLblPos val="nextTo"/>
        <c:crossAx val="-1802108608"/>
        <c:crosses val="autoZero"/>
        <c:auto val="1"/>
        <c:lblAlgn val="ctr"/>
        <c:lblOffset val="100"/>
        <c:noMultiLvlLbl val="0"/>
      </c:catAx>
      <c:spPr>
        <a:noFill/>
        <a:ln w="25400">
          <a:noFill/>
        </a:ln>
      </c:spPr>
    </c:plotArea>
    <c:plotVisOnly val="1"/>
    <c:dispBlanksAs val="gap"/>
    <c:showDLblsOverMax val="0"/>
  </c:chart>
  <c:spPr>
    <a:noFill/>
    <a:ln w="25400">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316264589876976"/>
          <c:y val="0.11653303793299602"/>
          <c:w val="0.49820556430446195"/>
          <c:h val="0.83034260717410324"/>
        </c:manualLayout>
      </c:layout>
      <c:pieChart>
        <c:varyColors val="1"/>
        <c:ser>
          <c:idx val="0"/>
          <c:order val="0"/>
          <c:spPr>
            <a:ln>
              <a:noFill/>
            </a:ln>
          </c:spPr>
          <c:dPt>
            <c:idx val="0"/>
            <c:bubble3D val="0"/>
            <c:spPr>
              <a:solidFill>
                <a:srgbClr val="8DBB36"/>
              </a:solidFill>
              <a:ln>
                <a:noFill/>
              </a:ln>
            </c:spPr>
            <c:extLst>
              <c:ext xmlns:c16="http://schemas.microsoft.com/office/drawing/2014/chart" uri="{C3380CC4-5D6E-409C-BE32-E72D297353CC}">
                <c16:uniqueId val="{00000001-E045-4394-B189-F62DC8D1BAD5}"/>
              </c:ext>
            </c:extLst>
          </c:dPt>
          <c:dPt>
            <c:idx val="1"/>
            <c:bubble3D val="0"/>
            <c:spPr>
              <a:solidFill>
                <a:srgbClr val="339933"/>
              </a:solidFill>
              <a:ln>
                <a:noFill/>
              </a:ln>
            </c:spPr>
            <c:extLst>
              <c:ext xmlns:c16="http://schemas.microsoft.com/office/drawing/2014/chart" uri="{C3380CC4-5D6E-409C-BE32-E72D297353CC}">
                <c16:uniqueId val="{00000003-E045-4394-B189-F62DC8D1BAD5}"/>
              </c:ext>
            </c:extLst>
          </c:dPt>
          <c:dPt>
            <c:idx val="2"/>
            <c:bubble3D val="0"/>
            <c:spPr>
              <a:solidFill>
                <a:srgbClr val="002750"/>
              </a:solidFill>
              <a:ln>
                <a:solidFill>
                  <a:srgbClr val="002750"/>
                </a:solidFill>
              </a:ln>
            </c:spPr>
            <c:extLst>
              <c:ext xmlns:c16="http://schemas.microsoft.com/office/drawing/2014/chart" uri="{C3380CC4-5D6E-409C-BE32-E72D297353CC}">
                <c16:uniqueId val="{00000005-E045-4394-B189-F62DC8D1BAD5}"/>
              </c:ext>
            </c:extLst>
          </c:dPt>
          <c:dPt>
            <c:idx val="3"/>
            <c:bubble3D val="0"/>
            <c:spPr>
              <a:solidFill>
                <a:srgbClr val="3CB4E7"/>
              </a:solidFill>
              <a:ln>
                <a:noFill/>
              </a:ln>
            </c:spPr>
            <c:extLst>
              <c:ext xmlns:c16="http://schemas.microsoft.com/office/drawing/2014/chart" uri="{C3380CC4-5D6E-409C-BE32-E72D297353CC}">
                <c16:uniqueId val="{00000007-E045-4394-B189-F62DC8D1BAD5}"/>
              </c:ext>
            </c:extLst>
          </c:dPt>
          <c:dPt>
            <c:idx val="4"/>
            <c:bubble3D val="0"/>
            <c:spPr>
              <a:solidFill>
                <a:srgbClr val="FF6600"/>
              </a:solidFill>
              <a:ln>
                <a:noFill/>
              </a:ln>
            </c:spPr>
            <c:extLst>
              <c:ext xmlns:c16="http://schemas.microsoft.com/office/drawing/2014/chart" uri="{C3380CC4-5D6E-409C-BE32-E72D297353CC}">
                <c16:uniqueId val="{00000009-E045-4394-B189-F62DC8D1BAD5}"/>
              </c:ext>
            </c:extLst>
          </c:dPt>
          <c:dPt>
            <c:idx val="5"/>
            <c:bubble3D val="0"/>
            <c:spPr>
              <a:solidFill>
                <a:srgbClr val="AFBDC5"/>
              </a:solidFill>
              <a:ln w="9525">
                <a:noFill/>
                <a:prstDash val="solid"/>
              </a:ln>
            </c:spPr>
            <c:extLst>
              <c:ext xmlns:c16="http://schemas.microsoft.com/office/drawing/2014/chart" uri="{C3380CC4-5D6E-409C-BE32-E72D297353CC}">
                <c16:uniqueId val="{0000000B-E045-4394-B189-F62DC8D1BAD5}"/>
              </c:ext>
            </c:extLst>
          </c:dPt>
          <c:dPt>
            <c:idx val="6"/>
            <c:bubble3D val="0"/>
            <c:spPr>
              <a:solidFill>
                <a:srgbClr val="003763"/>
              </a:solidFill>
              <a:ln w="9525">
                <a:noFill/>
                <a:prstDash val="solid"/>
              </a:ln>
            </c:spPr>
            <c:extLst>
              <c:ext xmlns:c16="http://schemas.microsoft.com/office/drawing/2014/chart" uri="{C3380CC4-5D6E-409C-BE32-E72D297353CC}">
                <c16:uniqueId val="{0000000D-E045-4394-B189-F62DC8D1BAD5}"/>
              </c:ext>
            </c:extLst>
          </c:dPt>
          <c:dPt>
            <c:idx val="7"/>
            <c:bubble3D val="0"/>
            <c:spPr>
              <a:solidFill>
                <a:srgbClr val="636466"/>
              </a:solidFill>
              <a:ln w="9525">
                <a:noFill/>
                <a:prstDash val="solid"/>
              </a:ln>
            </c:spPr>
            <c:extLst>
              <c:ext xmlns:c16="http://schemas.microsoft.com/office/drawing/2014/chart" uri="{C3380CC4-5D6E-409C-BE32-E72D297353CC}">
                <c16:uniqueId val="{0000000F-E045-4394-B189-F62DC8D1BAD5}"/>
              </c:ext>
            </c:extLst>
          </c:dPt>
          <c:dPt>
            <c:idx val="8"/>
            <c:bubble3D val="0"/>
            <c:spPr>
              <a:solidFill>
                <a:srgbClr val="5D6C76"/>
              </a:solidFill>
              <a:ln w="9525">
                <a:noFill/>
                <a:prstDash val="solid"/>
              </a:ln>
            </c:spPr>
            <c:extLst>
              <c:ext xmlns:c16="http://schemas.microsoft.com/office/drawing/2014/chart" uri="{C3380CC4-5D6E-409C-BE32-E72D297353CC}">
                <c16:uniqueId val="{00000011-E045-4394-B189-F62DC8D1BAD5}"/>
              </c:ext>
            </c:extLst>
          </c:dPt>
          <c:dPt>
            <c:idx val="9"/>
            <c:bubble3D val="0"/>
            <c:spPr>
              <a:solidFill>
                <a:srgbClr val="CFD3AB"/>
              </a:solidFill>
              <a:ln w="9525">
                <a:noFill/>
                <a:prstDash val="solid"/>
              </a:ln>
            </c:spPr>
            <c:extLst>
              <c:ext xmlns:c16="http://schemas.microsoft.com/office/drawing/2014/chart" uri="{C3380CC4-5D6E-409C-BE32-E72D297353CC}">
                <c16:uniqueId val="{00000013-E045-4394-B189-F62DC8D1BAD5}"/>
              </c:ext>
            </c:extLst>
          </c:dPt>
          <c:dPt>
            <c:idx val="10"/>
            <c:bubble3D val="0"/>
            <c:spPr>
              <a:solidFill>
                <a:srgbClr val="D3C9A4"/>
              </a:solidFill>
              <a:ln w="9525">
                <a:noFill/>
                <a:prstDash val="solid"/>
              </a:ln>
            </c:spPr>
            <c:extLst>
              <c:ext xmlns:c16="http://schemas.microsoft.com/office/drawing/2014/chart" uri="{C3380CC4-5D6E-409C-BE32-E72D297353CC}">
                <c16:uniqueId val="{00000015-E045-4394-B189-F62DC8D1BAD5}"/>
              </c:ext>
            </c:extLst>
          </c:dPt>
          <c:dPt>
            <c:idx val="11"/>
            <c:bubble3D val="0"/>
            <c:spPr>
              <a:solidFill>
                <a:srgbClr val="C87D67"/>
              </a:solidFill>
              <a:ln w="9525">
                <a:noFill/>
                <a:prstDash val="solid"/>
              </a:ln>
            </c:spPr>
            <c:extLst>
              <c:ext xmlns:c16="http://schemas.microsoft.com/office/drawing/2014/chart" uri="{C3380CC4-5D6E-409C-BE32-E72D297353CC}">
                <c16:uniqueId val="{00000017-E045-4394-B189-F62DC8D1BAD5}"/>
              </c:ext>
            </c:extLst>
          </c:dPt>
          <c:dPt>
            <c:idx val="12"/>
            <c:bubble3D val="0"/>
            <c:spPr>
              <a:solidFill>
                <a:srgbClr val="5A7719"/>
              </a:solidFill>
              <a:ln w="9525">
                <a:noFill/>
                <a:prstDash val="solid"/>
              </a:ln>
            </c:spPr>
            <c:extLst>
              <c:ext xmlns:c16="http://schemas.microsoft.com/office/drawing/2014/chart" uri="{C3380CC4-5D6E-409C-BE32-E72D297353CC}">
                <c16:uniqueId val="{00000019-E045-4394-B189-F62DC8D1BAD5}"/>
              </c:ext>
            </c:extLst>
          </c:dPt>
          <c:dPt>
            <c:idx val="13"/>
            <c:bubble3D val="0"/>
            <c:spPr>
              <a:solidFill>
                <a:srgbClr val="685B4E"/>
              </a:solidFill>
              <a:ln w="9525">
                <a:noFill/>
                <a:prstDash val="solid"/>
              </a:ln>
            </c:spPr>
            <c:extLst>
              <c:ext xmlns:c16="http://schemas.microsoft.com/office/drawing/2014/chart" uri="{C3380CC4-5D6E-409C-BE32-E72D297353CC}">
                <c16:uniqueId val="{0000001B-E045-4394-B189-F62DC8D1BAD5}"/>
              </c:ext>
            </c:extLst>
          </c:dPt>
          <c:dPt>
            <c:idx val="14"/>
            <c:bubble3D val="0"/>
            <c:spPr>
              <a:solidFill>
                <a:srgbClr val="7C1803"/>
              </a:solidFill>
              <a:ln w="9525">
                <a:noFill/>
                <a:prstDash val="solid"/>
              </a:ln>
            </c:spPr>
            <c:extLst>
              <c:ext xmlns:c16="http://schemas.microsoft.com/office/drawing/2014/chart" uri="{C3380CC4-5D6E-409C-BE32-E72D297353CC}">
                <c16:uniqueId val="{0000001D-E045-4394-B189-F62DC8D1BAD5}"/>
              </c:ext>
            </c:extLst>
          </c:dPt>
          <c:dLbls>
            <c:dLbl>
              <c:idx val="0"/>
              <c:layout>
                <c:manualLayout>
                  <c:x val="3.5875550701965325E-2"/>
                  <c:y val="6.7463050008483385E-5"/>
                </c:manualLayout>
              </c:layout>
              <c:spPr>
                <a:noFill/>
                <a:ln>
                  <a:noFill/>
                </a:ln>
                <a:effectLst/>
              </c:spPr>
              <c:txPr>
                <a:bodyPr wrap="square" lIns="38100" tIns="19050" rIns="38100" bIns="19050" anchor="ctr" anchorCtr="0">
                  <a:spAutoFit/>
                </a:bodyPr>
                <a:lstStyle/>
                <a:p>
                  <a:pPr algn="ctr">
                    <a:defRPr sz="700" baseline="0">
                      <a:solidFill>
                        <a:sysClr val="windowText" lastClr="000000"/>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45-4394-B189-F62DC8D1BAD5}"/>
                </c:ext>
              </c:extLst>
            </c:dLbl>
            <c:dLbl>
              <c:idx val="1"/>
              <c:layout>
                <c:manualLayout>
                  <c:x val="7.6495010938016431E-3"/>
                  <c:y val="2.3843055555555555E-2"/>
                </c:manualLayout>
              </c:layout>
              <c:spPr>
                <a:noFill/>
                <a:ln>
                  <a:noFill/>
                </a:ln>
                <a:effectLst/>
              </c:spPr>
              <c:txPr>
                <a:bodyPr wrap="square" lIns="38100" tIns="19050" rIns="38100" bIns="19050" anchor="ctr" anchorCtr="0">
                  <a:spAutoFit/>
                </a:bodyPr>
                <a:lstStyle/>
                <a:p>
                  <a:pPr algn="ctr">
                    <a:defRPr sz="700" baseline="0">
                      <a:solidFill>
                        <a:sysClr val="windowText" lastClr="000000"/>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45-4394-B189-F62DC8D1BAD5}"/>
                </c:ext>
              </c:extLst>
            </c:dLbl>
            <c:dLbl>
              <c:idx val="2"/>
              <c:layout>
                <c:manualLayout>
                  <c:x val="-8.9670509378491053E-2"/>
                  <c:y val="-0.1795444444444444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045-4394-B189-F62DC8D1BAD5}"/>
                </c:ext>
              </c:extLst>
            </c:dLbl>
            <c:dLbl>
              <c:idx val="3"/>
              <c:layout>
                <c:manualLayout>
                  <c:x val="8.7389760990148474E-2"/>
                  <c:y val="0.1222291666666666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045-4394-B189-F62DC8D1BAD5}"/>
                </c:ext>
              </c:extLst>
            </c:dLbl>
            <c:dLbl>
              <c:idx val="4"/>
              <c:layout>
                <c:manualLayout>
                  <c:x val="-0.11805888011525567"/>
                  <c:y val="2.3528237677514644E-3"/>
                </c:manualLayout>
              </c:layout>
              <c:tx>
                <c:rich>
                  <a:bodyPr wrap="square" lIns="38100" tIns="19050" rIns="38100" bIns="19050" anchor="ctr" anchorCtr="0">
                    <a:spAutoFit/>
                  </a:bodyPr>
                  <a:lstStyle/>
                  <a:p>
                    <a:pPr algn="ctr">
                      <a:defRPr sz="700" baseline="0">
                        <a:solidFill>
                          <a:sysClr val="windowText" lastClr="000000"/>
                        </a:solidFill>
                      </a:defRPr>
                    </a:pPr>
                    <a:fld id="{0C22CF46-469E-4F04-B183-067560FC682A}" type="CATEGORYNAME">
                      <a:rPr lang="en-US"/>
                      <a:pPr algn="ctr">
                        <a:defRPr sz="700" baseline="0">
                          <a:solidFill>
                            <a:sysClr val="windowText" lastClr="000000"/>
                          </a:solidFill>
                        </a:defRPr>
                      </a:pPr>
                      <a:t>[CATEGORY NAME]</a:t>
                    </a:fld>
                    <a:r>
                      <a:rPr lang="en-US" baseline="0"/>
                      <a:t>
&lt;1%</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045-4394-B189-F62DC8D1BAD5}"/>
                </c:ext>
              </c:extLst>
            </c:dLbl>
            <c:spPr>
              <a:noFill/>
              <a:ln>
                <a:noFill/>
              </a:ln>
              <a:effectLst/>
            </c:spPr>
            <c:txPr>
              <a:bodyPr wrap="square" lIns="38100" tIns="19050" rIns="38100" bIns="19050" anchor="ctr" anchorCtr="0">
                <a:spAutoFit/>
              </a:bodyPr>
              <a:lstStyle/>
              <a:p>
                <a:pPr algn="ctr">
                  <a:defRPr sz="700" baseline="0">
                    <a:solidFill>
                      <a:schemeClr val="bg1"/>
                    </a:solidFill>
                  </a:defRPr>
                </a:pPr>
                <a:endParaRPr lang="en-US"/>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'[Slide 13_Additional Investor Presentation Excel Backup vQ1_23.xlsx]Conservative Investment Portfol'!$B$72:$B$76</c:f>
              <c:strCache>
                <c:ptCount val="5"/>
                <c:pt idx="0">
                  <c:v>AAA</c:v>
                </c:pt>
                <c:pt idx="1">
                  <c:v>AA</c:v>
                </c:pt>
                <c:pt idx="2">
                  <c:v>A</c:v>
                </c:pt>
                <c:pt idx="3">
                  <c:v>BBB</c:v>
                </c:pt>
                <c:pt idx="4">
                  <c:v>Non-Investment Grade / Unrated</c:v>
                </c:pt>
              </c:strCache>
            </c:strRef>
          </c:cat>
          <c:val>
            <c:numRef>
              <c:f>'[Slide 13_Additional Investor Presentation Excel Backup vQ1_23.xlsx]Conservative Investment Portfol'!$D$72:$D$76</c:f>
              <c:numCache>
                <c:formatCode>0%</c:formatCode>
                <c:ptCount val="5"/>
                <c:pt idx="0">
                  <c:v>2.4E-2</c:v>
                </c:pt>
                <c:pt idx="1">
                  <c:v>0.19</c:v>
                </c:pt>
                <c:pt idx="2">
                  <c:v>0.54</c:v>
                </c:pt>
                <c:pt idx="3">
                  <c:v>0.24</c:v>
                </c:pt>
                <c:pt idx="4">
                  <c:v>4.0000000000000001E-3</c:v>
                </c:pt>
              </c:numCache>
            </c:numRef>
          </c:val>
          <c:extLst>
            <c:ext xmlns:c16="http://schemas.microsoft.com/office/drawing/2014/chart" uri="{C3380CC4-5D6E-409C-BE32-E72D297353CC}">
              <c16:uniqueId val="{0000001E-E045-4394-B189-F62DC8D1BAD5}"/>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25400">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0.44496</cdr:x>
      <cdr:y>0.36934</cdr:y>
    </cdr:from>
    <cdr:to>
      <cdr:x>0.55504</cdr:x>
      <cdr:y>0.63066</cdr:y>
    </cdr:to>
    <cdr:sp macro="" textlink="">
      <cdr:nvSpPr>
        <cdr:cNvPr id="2" name="TextBox 1">
          <a:extLst xmlns:a="http://schemas.openxmlformats.org/drawingml/2006/main">
            <a:ext uri="{FF2B5EF4-FFF2-40B4-BE49-F238E27FC236}">
              <a16:creationId xmlns:a16="http://schemas.microsoft.com/office/drawing/2014/main" id="{1ED28341-E4C2-AC41-B6A9-2FF6EE4263A8}"/>
            </a:ext>
          </a:extLst>
        </cdr:cNvPr>
        <cdr:cNvSpPr txBox="1"/>
      </cdr:nvSpPr>
      <cdr:spPr>
        <a:xfrm xmlns:a="http://schemas.openxmlformats.org/drawingml/2006/main">
          <a:off x="3696501" y="129231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2830" tIns="46415" rIns="92830" bIns="46415" rtlCol="0"/>
          <a:lstStyle>
            <a:lvl1pPr algn="r">
              <a:defRPr sz="1200"/>
            </a:lvl1pPr>
          </a:lstStyle>
          <a:p>
            <a:fld id="{5E78B63C-06F1-4757-AD52-7AC948C94AD6}" type="datetimeFigureOut">
              <a:rPr lang="en-US" smtClean="0"/>
              <a:t>11/13/2023</a:t>
            </a:fld>
            <a:endParaRPr lang="en-US"/>
          </a:p>
        </p:txBody>
      </p:sp>
      <p:sp>
        <p:nvSpPr>
          <p:cNvPr id="4" name="Slide Image Placeholder 3"/>
          <p:cNvSpPr>
            <a:spLocks noGrp="1" noRot="1" noChangeAspect="1"/>
          </p:cNvSpPr>
          <p:nvPr>
            <p:ph type="sldImg" idx="2"/>
          </p:nvPr>
        </p:nvSpPr>
        <p:spPr>
          <a:xfrm>
            <a:off x="979488" y="1239838"/>
            <a:ext cx="4838700" cy="3351212"/>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2830" tIns="46415" rIns="92830" bIns="46415" rtlCol="0" anchor="b"/>
          <a:lstStyle>
            <a:lvl1pPr algn="r">
              <a:defRPr sz="1200"/>
            </a:lvl1pPr>
          </a:lstStyle>
          <a:p>
            <a:fld id="{429ED127-5B63-4076-BF8A-7BA860AF41EB}" type="slidenum">
              <a:rPr lang="en-US" smtClean="0"/>
              <a:t>‹#›</a:t>
            </a:fld>
            <a:endParaRPr lang="en-US"/>
          </a:p>
        </p:txBody>
      </p:sp>
    </p:spTree>
    <p:extLst>
      <p:ext uri="{BB962C8B-B14F-4D97-AF65-F5344CB8AC3E}">
        <p14:creationId xmlns:p14="http://schemas.microsoft.com/office/powerpoint/2010/main" val="37038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1</a:t>
            </a:fld>
            <a:endParaRPr lang="en-US"/>
          </a:p>
        </p:txBody>
      </p:sp>
    </p:spTree>
    <p:extLst>
      <p:ext uri="{BB962C8B-B14F-4D97-AF65-F5344CB8AC3E}">
        <p14:creationId xmlns:p14="http://schemas.microsoft.com/office/powerpoint/2010/main" val="4108555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B5F4-F5CD-4635-ADC7-053B6F75767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460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12</a:t>
            </a:fld>
            <a:endParaRPr lang="en-US"/>
          </a:p>
        </p:txBody>
      </p:sp>
    </p:spTree>
    <p:extLst>
      <p:ext uri="{BB962C8B-B14F-4D97-AF65-F5344CB8AC3E}">
        <p14:creationId xmlns:p14="http://schemas.microsoft.com/office/powerpoint/2010/main" val="48343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ED127-5B63-4076-BF8A-7BA860AF41EB}" type="slidenum">
              <a:rPr lang="en-US" smtClean="0"/>
              <a:t>13</a:t>
            </a:fld>
            <a:endParaRPr lang="en-US"/>
          </a:p>
        </p:txBody>
      </p:sp>
    </p:spTree>
    <p:extLst>
      <p:ext uri="{BB962C8B-B14F-4D97-AF65-F5344CB8AC3E}">
        <p14:creationId xmlns:p14="http://schemas.microsoft.com/office/powerpoint/2010/main" val="62227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B5F4-F5CD-4635-ADC7-053B6F75767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12137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15</a:t>
            </a:fld>
            <a:endParaRPr lang="en-US"/>
          </a:p>
        </p:txBody>
      </p:sp>
    </p:spTree>
    <p:extLst>
      <p:ext uri="{BB962C8B-B14F-4D97-AF65-F5344CB8AC3E}">
        <p14:creationId xmlns:p14="http://schemas.microsoft.com/office/powerpoint/2010/main" val="68352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B5F4-F5CD-4635-ADC7-053B6F75767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08957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17</a:t>
            </a:fld>
            <a:endParaRPr lang="en-US"/>
          </a:p>
        </p:txBody>
      </p:sp>
    </p:spTree>
    <p:extLst>
      <p:ext uri="{BB962C8B-B14F-4D97-AF65-F5344CB8AC3E}">
        <p14:creationId xmlns:p14="http://schemas.microsoft.com/office/powerpoint/2010/main" val="297482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B5F4-F5CD-4635-ADC7-053B6F75767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4853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B5F4-F5CD-4635-ADC7-053B6F75767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95380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20</a:t>
            </a:fld>
            <a:endParaRPr lang="en-US"/>
          </a:p>
        </p:txBody>
      </p:sp>
    </p:spTree>
    <p:extLst>
      <p:ext uri="{BB962C8B-B14F-4D97-AF65-F5344CB8AC3E}">
        <p14:creationId xmlns:p14="http://schemas.microsoft.com/office/powerpoint/2010/main" val="153271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2</a:t>
            </a:fld>
            <a:endParaRPr lang="en-US"/>
          </a:p>
        </p:txBody>
      </p:sp>
    </p:spTree>
    <p:extLst>
      <p:ext uri="{BB962C8B-B14F-4D97-AF65-F5344CB8AC3E}">
        <p14:creationId xmlns:p14="http://schemas.microsoft.com/office/powerpoint/2010/main" val="121367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3</a:t>
            </a:fld>
            <a:endParaRPr lang="en-US"/>
          </a:p>
        </p:txBody>
      </p:sp>
    </p:spTree>
    <p:extLst>
      <p:ext uri="{BB962C8B-B14F-4D97-AF65-F5344CB8AC3E}">
        <p14:creationId xmlns:p14="http://schemas.microsoft.com/office/powerpoint/2010/main" val="90240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4</a:t>
            </a:fld>
            <a:endParaRPr lang="en-US"/>
          </a:p>
        </p:txBody>
      </p:sp>
    </p:spTree>
    <p:extLst>
      <p:ext uri="{BB962C8B-B14F-4D97-AF65-F5344CB8AC3E}">
        <p14:creationId xmlns:p14="http://schemas.microsoft.com/office/powerpoint/2010/main" val="195037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B5F4-F5CD-4635-ADC7-053B6F75767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1117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B5F4-F5CD-4635-ADC7-053B6F75767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9579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ED127-5B63-4076-BF8A-7BA860AF41EB}" type="slidenum">
              <a:rPr lang="en-US" smtClean="0"/>
              <a:t>8</a:t>
            </a:fld>
            <a:endParaRPr lang="en-US"/>
          </a:p>
        </p:txBody>
      </p:sp>
    </p:spTree>
    <p:extLst>
      <p:ext uri="{BB962C8B-B14F-4D97-AF65-F5344CB8AC3E}">
        <p14:creationId xmlns:p14="http://schemas.microsoft.com/office/powerpoint/2010/main" val="262815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ED127-5B63-4076-BF8A-7BA860AF41EB}" type="slidenum">
              <a:rPr lang="en-US" smtClean="0"/>
              <a:t>9</a:t>
            </a:fld>
            <a:endParaRPr lang="en-US"/>
          </a:p>
        </p:txBody>
      </p:sp>
    </p:spTree>
    <p:extLst>
      <p:ext uri="{BB962C8B-B14F-4D97-AF65-F5344CB8AC3E}">
        <p14:creationId xmlns:p14="http://schemas.microsoft.com/office/powerpoint/2010/main" val="2564546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9ED127-5B63-4076-BF8A-7BA860AF41EB}" type="slidenum">
              <a:rPr lang="en-US" smtClean="0"/>
              <a:t>10</a:t>
            </a:fld>
            <a:endParaRPr lang="en-US"/>
          </a:p>
        </p:txBody>
      </p:sp>
    </p:spTree>
    <p:extLst>
      <p:ext uri="{BB962C8B-B14F-4D97-AF65-F5344CB8AC3E}">
        <p14:creationId xmlns:p14="http://schemas.microsoft.com/office/powerpoint/2010/main" val="3305298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ginsure.com/"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12786"/>
            <a:ext cx="9906000" cy="4945214"/>
          </a:xfrm>
          <a:prstGeom prst="rect">
            <a:avLst/>
          </a:prstGeom>
        </p:spPr>
      </p:pic>
      <p:sp>
        <p:nvSpPr>
          <p:cNvPr id="2" name="Title 1"/>
          <p:cNvSpPr>
            <a:spLocks noGrp="1"/>
          </p:cNvSpPr>
          <p:nvPr>
            <p:ph type="ctrTitle" hasCustomPrompt="1"/>
          </p:nvPr>
        </p:nvSpPr>
        <p:spPr>
          <a:xfrm>
            <a:off x="560559" y="615733"/>
            <a:ext cx="7429500" cy="398790"/>
          </a:xfrm>
        </p:spPr>
        <p:txBody>
          <a:bodyPr anchor="b">
            <a:normAutofit/>
          </a:bodyPr>
          <a:lstStyle>
            <a:lvl1pPr algn="l">
              <a:defRPr sz="2000" b="1">
                <a:solidFill>
                  <a:schemeClr val="tx2"/>
                </a:solidFill>
                <a:latin typeface="Arial" panose="020B0604020202020204" pitchFamily="34" charset="0"/>
                <a:cs typeface="Arial" panose="020B0604020202020204" pitchFamily="34" charset="0"/>
              </a:defRPr>
            </a:lvl1pPr>
          </a:lstStyle>
          <a:p>
            <a:r>
              <a:rPr lang="en-US"/>
              <a:t>Click to edit title</a:t>
            </a:r>
          </a:p>
        </p:txBody>
      </p:sp>
      <p:sp>
        <p:nvSpPr>
          <p:cNvPr id="3" name="Subtitle 2"/>
          <p:cNvSpPr>
            <a:spLocks noGrp="1"/>
          </p:cNvSpPr>
          <p:nvPr>
            <p:ph type="subTitle" idx="1" hasCustomPrompt="1"/>
          </p:nvPr>
        </p:nvSpPr>
        <p:spPr>
          <a:xfrm>
            <a:off x="560559" y="1090650"/>
            <a:ext cx="7429500" cy="342735"/>
          </a:xfrm>
        </p:spPr>
        <p:txBody>
          <a:bodyPr>
            <a:normAutofit/>
          </a:bodyPr>
          <a:lstStyle>
            <a:lvl1pPr marL="0" indent="0" algn="l">
              <a:buNone/>
              <a:defRPr sz="16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t>
            </a:r>
          </a:p>
        </p:txBody>
      </p:sp>
      <p:sp>
        <p:nvSpPr>
          <p:cNvPr id="8" name="Text Placeholder 7"/>
          <p:cNvSpPr>
            <a:spLocks noGrp="1"/>
          </p:cNvSpPr>
          <p:nvPr>
            <p:ph type="body" sz="quarter" idx="13" hasCustomPrompt="1"/>
          </p:nvPr>
        </p:nvSpPr>
        <p:spPr>
          <a:xfrm>
            <a:off x="560652" y="1516063"/>
            <a:ext cx="3950594" cy="266410"/>
          </a:xfrm>
        </p:spPr>
        <p:txBody>
          <a:bodyPr>
            <a:normAutofit/>
          </a:bodyPr>
          <a:lstStyle>
            <a:lvl1pPr marL="0" indent="0">
              <a:buNone/>
              <a:defRPr sz="1100" i="1" baseline="0"/>
            </a:lvl1pPr>
          </a:lstStyle>
          <a:p>
            <a:pPr lvl="0"/>
            <a:r>
              <a:rPr lang="en-US"/>
              <a:t>Click to insert date</a:t>
            </a:r>
          </a:p>
        </p:txBody>
      </p:sp>
      <p:sp>
        <p:nvSpPr>
          <p:cNvPr id="24" name="TextBox 23"/>
          <p:cNvSpPr txBox="1"/>
          <p:nvPr userDrawn="1"/>
        </p:nvSpPr>
        <p:spPr>
          <a:xfrm>
            <a:off x="560559" y="6201922"/>
            <a:ext cx="3296093" cy="215444"/>
          </a:xfrm>
          <a:prstGeom prst="rect">
            <a:avLst/>
          </a:prstGeom>
          <a:noFill/>
        </p:spPr>
        <p:txBody>
          <a:bodyPr wrap="square" rtlCol="0">
            <a:spAutoFit/>
          </a:bodyPr>
          <a:lstStyle/>
          <a:p>
            <a:r>
              <a:rPr lang="en-US" sz="800" b="1">
                <a:solidFill>
                  <a:schemeClr val="bg1"/>
                </a:solidFill>
              </a:rPr>
              <a:t>INTERNATIONAL GENERAL INSURANCE CO LIMITED</a:t>
            </a:r>
          </a:p>
        </p:txBody>
      </p:sp>
      <p:pic>
        <p:nvPicPr>
          <p:cNvPr id="9" name="Picture 8"/>
          <p:cNvPicPr>
            <a:picLocks noChangeAspect="1"/>
          </p:cNvPicPr>
          <p:nvPr userDrawn="1"/>
        </p:nvPicPr>
        <p:blipFill>
          <a:blip r:embed="rId3">
            <a:clrChange>
              <a:clrFrom>
                <a:srgbClr val="FFF200"/>
              </a:clrFrom>
              <a:clrTo>
                <a:srgbClr val="FFF200">
                  <a:alpha val="0"/>
                </a:srgbClr>
              </a:clrTo>
            </a:clrChange>
          </a:blip>
          <a:stretch>
            <a:fillRect/>
          </a:stretch>
        </p:blipFill>
        <p:spPr>
          <a:xfrm>
            <a:off x="2103" y="1912786"/>
            <a:ext cx="1502665" cy="1399032"/>
          </a:xfrm>
          <a:prstGeom prst="rect">
            <a:avLst/>
          </a:prstGeom>
        </p:spPr>
      </p:pic>
      <p:pic>
        <p:nvPicPr>
          <p:cNvPr id="29" name="Picture 28"/>
          <p:cNvPicPr>
            <a:picLocks noChangeAspect="1"/>
          </p:cNvPicPr>
          <p:nvPr userDrawn="1"/>
        </p:nvPicPr>
        <p:blipFill rotWithShape="1">
          <a:blip r:embed="rId4"/>
          <a:srcRect r="1892"/>
          <a:stretch/>
        </p:blipFill>
        <p:spPr>
          <a:xfrm>
            <a:off x="8404424" y="5451406"/>
            <a:ext cx="1501577" cy="1406595"/>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5152" y="570707"/>
            <a:ext cx="945356" cy="945356"/>
          </a:xfrm>
          <a:prstGeom prst="rect">
            <a:avLst/>
          </a:prstGeom>
        </p:spPr>
      </p:pic>
    </p:spTree>
    <p:extLst>
      <p:ext uri="{BB962C8B-B14F-4D97-AF65-F5344CB8AC3E}">
        <p14:creationId xmlns:p14="http://schemas.microsoft.com/office/powerpoint/2010/main" val="373547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00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back slide">
    <p:spTree>
      <p:nvGrpSpPr>
        <p:cNvPr id="1" name=""/>
        <p:cNvGrpSpPr/>
        <p:nvPr/>
      </p:nvGrpSpPr>
      <p:grpSpPr>
        <a:xfrm>
          <a:off x="0" y="0"/>
          <a:ext cx="0" cy="0"/>
          <a:chOff x="0" y="0"/>
          <a:chExt cx="0" cy="0"/>
        </a:xfrm>
      </p:grpSpPr>
      <p:graphicFrame>
        <p:nvGraphicFramePr>
          <p:cNvPr id="10" name="Back Cover"/>
          <p:cNvGraphicFramePr>
            <a:graphicFrameLocks noGrp="1"/>
          </p:cNvGraphicFramePr>
          <p:nvPr userDrawn="1">
            <p:extLst>
              <p:ext uri="{D42A27DB-BD31-4B8C-83A1-F6EECF244321}">
                <p14:modId xmlns:p14="http://schemas.microsoft.com/office/powerpoint/2010/main" val="3283366558"/>
              </p:ext>
            </p:extLst>
          </p:nvPr>
        </p:nvGraphicFramePr>
        <p:xfrm>
          <a:off x="472879" y="465866"/>
          <a:ext cx="2974142" cy="4044351"/>
        </p:xfrm>
        <a:graphic>
          <a:graphicData uri="http://schemas.openxmlformats.org/drawingml/2006/table">
            <a:tbl>
              <a:tblPr/>
              <a:tblGrid>
                <a:gridCol w="2974142">
                  <a:extLst>
                    <a:ext uri="{9D8B030D-6E8A-4147-A177-3AD203B41FA5}">
                      <a16:colId xmlns:a16="http://schemas.microsoft.com/office/drawing/2014/main" val="20000"/>
                    </a:ext>
                  </a:extLst>
                </a:gridCol>
              </a:tblGrid>
              <a:tr h="4044351">
                <a:tc>
                  <a:txBody>
                    <a:bodyPr/>
                    <a:lstStyle/>
                    <a:p>
                      <a:pPr marL="0" marR="0" lvl="0" indent="0" algn="l" defTabSz="914400" rtl="0" eaLnBrk="1" fontAlgn="base" latinLnBrk="0" hangingPunct="1">
                        <a:lnSpc>
                          <a:spcPct val="100000"/>
                        </a:lnSpc>
                        <a:spcBef>
                          <a:spcPct val="0"/>
                        </a:spcBef>
                        <a:spcAft>
                          <a:spcPts val="600"/>
                        </a:spcAft>
                        <a:buClr>
                          <a:srgbClr val="FFE600"/>
                        </a:buClr>
                        <a:buSzPct val="80000"/>
                        <a:buFont typeface="Arial" charset="0"/>
                        <a:buNone/>
                        <a:tabLst/>
                        <a:defRPr/>
                      </a:pPr>
                      <a:r>
                        <a:rPr kumimoji="0" lang="en-US" sz="800" b="1" i="0" u="none" strike="noStrike" kern="1200" cap="none" spc="0" normalizeH="0" baseline="0" noProof="0" dirty="0">
                          <a:ln>
                            <a:noFill/>
                          </a:ln>
                          <a:solidFill>
                            <a:schemeClr val="tx2"/>
                          </a:solidFill>
                          <a:effectLst/>
                          <a:uLnTx/>
                          <a:uFillTx/>
                          <a:latin typeface="+mn-lt"/>
                          <a:ea typeface="+mn-ea"/>
                          <a:cs typeface="+mn-cs"/>
                        </a:rPr>
                        <a:t>IGI</a:t>
                      </a:r>
                      <a:r>
                        <a:rPr kumimoji="0" lang="en-US" sz="800" b="0" i="0" u="none" strike="noStrike" kern="1200" cap="none" spc="0" normalizeH="0" baseline="0" noProof="0" dirty="0">
                          <a:ln>
                            <a:noFill/>
                          </a:ln>
                          <a:solidFill>
                            <a:schemeClr val="tx2"/>
                          </a:solidFill>
                          <a:effectLst/>
                          <a:uLnTx/>
                          <a:uFillTx/>
                          <a:latin typeface="+mn-lt"/>
                          <a:ea typeface="+mn-ea"/>
                          <a:cs typeface="+mn-cs"/>
                        </a:rPr>
                        <a:t> | Energy | Property | Marine | Construction and Engineering | Treaty Reinsurance | Financial Institutions | General Aviation | Professional Indemnity | Political Violence | Ports and Terminals | Forestry|  General Third Party Liability | Directors and Officers | Legal Expenses | Intellectual Property |</a:t>
                      </a:r>
                    </a:p>
                    <a:p>
                      <a:pPr marL="0" marR="0" lvl="0" indent="0" algn="l" defTabSz="914400" rtl="0" eaLnBrk="1" fontAlgn="base" latinLnBrk="0" hangingPunct="1">
                        <a:lnSpc>
                          <a:spcPct val="100000"/>
                        </a:lnSpc>
                        <a:spcBef>
                          <a:spcPct val="0"/>
                        </a:spcBef>
                        <a:spcAft>
                          <a:spcPct val="50000"/>
                        </a:spcAft>
                        <a:buClr>
                          <a:srgbClr val="FFE600"/>
                        </a:buClr>
                        <a:buSzPct val="80000"/>
                        <a:buFont typeface="Arial" charset="0"/>
                        <a:buNone/>
                        <a:tabLst/>
                        <a:defRPr/>
                      </a:pPr>
                      <a:r>
                        <a:rPr kumimoji="0" lang="en-US" sz="900" b="1" i="0" u="none" strike="noStrike" kern="1200" cap="none" spc="0" normalizeH="0" baseline="0" noProof="0" dirty="0">
                          <a:ln>
                            <a:noFill/>
                          </a:ln>
                          <a:solidFill>
                            <a:schemeClr val="tx2"/>
                          </a:solidFill>
                          <a:effectLst/>
                          <a:uLnTx/>
                          <a:uFillTx/>
                          <a:latin typeface="+mn-lt"/>
                          <a:ea typeface="+mn-ea"/>
                          <a:cs typeface="+mn-cs"/>
                        </a:rPr>
                        <a:t>About IGI</a:t>
                      </a:r>
                    </a:p>
                    <a:p>
                      <a:pPr marL="0" marR="0" lvl="0" indent="0" algn="l" defTabSz="914400" rtl="0" eaLnBrk="1" fontAlgn="base" latinLnBrk="0" hangingPunct="1">
                        <a:lnSpc>
                          <a:spcPct val="100000"/>
                        </a:lnSpc>
                        <a:spcBef>
                          <a:spcPct val="0"/>
                        </a:spcBef>
                        <a:spcAft>
                          <a:spcPts val="600"/>
                        </a:spcAft>
                        <a:buClr>
                          <a:srgbClr val="FFE600"/>
                        </a:buClr>
                        <a:buSzPct val="80000"/>
                        <a:buFont typeface="Arial" charset="0"/>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We are an international specialty insurance and reinsurance group, registered in Bermuda and listed on the Nasdaq Capital Market under the symbol “IGIC”. We underwrite a diverse portfolio of 17 specialty lines worldwide.</a:t>
                      </a:r>
                    </a:p>
                    <a:p>
                      <a:pPr marL="0" marR="0" lvl="0" indent="0" algn="l" defTabSz="914400" rtl="0" eaLnBrk="1" fontAlgn="base" latinLnBrk="0" hangingPunct="1">
                        <a:lnSpc>
                          <a:spcPct val="100000"/>
                        </a:lnSpc>
                        <a:spcBef>
                          <a:spcPct val="0"/>
                        </a:spcBef>
                        <a:spcAft>
                          <a:spcPts val="600"/>
                        </a:spcAft>
                        <a:buClr>
                          <a:srgbClr val="FFE600"/>
                        </a:buClr>
                        <a:buSzPct val="80000"/>
                        <a:buFont typeface="Arial" charset="0"/>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The company has an “A-/Stable” financial strength rating from S&amp;P Global Ratings, and an “A/Stable” rating from AM Best. </a:t>
                      </a:r>
                    </a:p>
                    <a:p>
                      <a:pPr marL="0" marR="0" lvl="0" indent="0" algn="l" defTabSz="914400" rtl="0" eaLnBrk="1" fontAlgn="base" latinLnBrk="0" hangingPunct="1">
                        <a:lnSpc>
                          <a:spcPct val="100000"/>
                        </a:lnSpc>
                        <a:spcBef>
                          <a:spcPct val="0"/>
                        </a:spcBef>
                        <a:spcAft>
                          <a:spcPts val="600"/>
                        </a:spcAft>
                        <a:buClr>
                          <a:srgbClr val="FFE600"/>
                        </a:buClr>
                        <a:buSzPct val="80000"/>
                        <a:buFont typeface="Arial" charset="0"/>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©2020 International General Insurance Co Ltd.</a:t>
                      </a:r>
                    </a:p>
                    <a:p>
                      <a:pPr marL="0" marR="0" lvl="0" indent="0" algn="l" defTabSz="914400" rtl="0" eaLnBrk="1" fontAlgn="base" latinLnBrk="0" hangingPunct="1">
                        <a:lnSpc>
                          <a:spcPct val="100000"/>
                        </a:lnSpc>
                        <a:spcBef>
                          <a:spcPct val="0"/>
                        </a:spcBef>
                        <a:spcAft>
                          <a:spcPts val="600"/>
                        </a:spcAft>
                        <a:buClr>
                          <a:srgbClr val="FFE600"/>
                        </a:buClr>
                        <a:buSzPct val="80000"/>
                        <a:buFont typeface="Arial" charset="0"/>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All Rights Reserved.</a:t>
                      </a:r>
                    </a:p>
                    <a:p>
                      <a:pPr marL="0" marR="0" lvl="0" indent="0" algn="l" defTabSz="914400" rtl="0" eaLnBrk="1" fontAlgn="base" latinLnBrk="0" hangingPunct="1">
                        <a:lnSpc>
                          <a:spcPct val="100000"/>
                        </a:lnSpc>
                        <a:spcBef>
                          <a:spcPct val="0"/>
                        </a:spcBef>
                        <a:spcAft>
                          <a:spcPts val="600"/>
                        </a:spcAft>
                        <a:buClr>
                          <a:srgbClr val="FFE600"/>
                        </a:buClr>
                        <a:buSzPct val="80000"/>
                        <a:buFont typeface="Arial" charset="0"/>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This presentation contains information in summary form and is therefore intended for general guidance only. It is not intended to be a substitute for detailed research or the exercise of professional judgment. Neither IGI nor any other member of the global IGI organization can accept any responsibility for loss occasioned to any person acting or refraining from action as a result of any material in this publication. On any specific matter, reference should be made to the appropriate advisor.</a:t>
                      </a:r>
                    </a:p>
                  </a:txBody>
                  <a:tcPr marL="217444" marR="217444"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1" name="Picture 10">
            <a:hlinkClick r:id="rId2"/>
          </p:cNvPr>
          <p:cNvPicPr>
            <a:picLocks noChangeAspect="1"/>
          </p:cNvPicPr>
          <p:nvPr userDrawn="1"/>
        </p:nvPicPr>
        <p:blipFill>
          <a:blip r:embed="rId3"/>
          <a:stretch>
            <a:fillRect/>
          </a:stretch>
        </p:blipFill>
        <p:spPr>
          <a:xfrm>
            <a:off x="660806" y="4324678"/>
            <a:ext cx="1788490" cy="371077"/>
          </a:xfrm>
          <a:prstGeom prst="rect">
            <a:avLst/>
          </a:prstGeom>
        </p:spPr>
      </p:pic>
    </p:spTree>
    <p:extLst>
      <p:ext uri="{BB962C8B-B14F-4D97-AF65-F5344CB8AC3E}">
        <p14:creationId xmlns:p14="http://schemas.microsoft.com/office/powerpoint/2010/main" val="411587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l back slide">
    <p:spTree>
      <p:nvGrpSpPr>
        <p:cNvPr id="1" name=""/>
        <p:cNvGrpSpPr/>
        <p:nvPr/>
      </p:nvGrpSpPr>
      <p:grpSpPr>
        <a:xfrm>
          <a:off x="0" y="0"/>
          <a:ext cx="0" cy="0"/>
          <a:chOff x="0" y="0"/>
          <a:chExt cx="0" cy="0"/>
        </a:xfrm>
      </p:grpSpPr>
      <p:sp>
        <p:nvSpPr>
          <p:cNvPr id="4" name="TextBox 3"/>
          <p:cNvSpPr txBox="1"/>
          <p:nvPr userDrawn="1"/>
        </p:nvSpPr>
        <p:spPr>
          <a:xfrm>
            <a:off x="4010563" y="3243650"/>
            <a:ext cx="1582282" cy="400110"/>
          </a:xfrm>
          <a:prstGeom prst="rect">
            <a:avLst/>
          </a:prstGeom>
          <a:noFill/>
        </p:spPr>
        <p:txBody>
          <a:bodyPr wrap="square" rtlCol="0">
            <a:spAutoFit/>
          </a:bodyPr>
          <a:lstStyle/>
          <a:p>
            <a:pPr algn="ctr"/>
            <a:r>
              <a:rPr lang="en-GB" sz="2000" b="1">
                <a:solidFill>
                  <a:schemeClr val="tx2"/>
                </a:solidFill>
              </a:rPr>
              <a:t>Thank you</a:t>
            </a:r>
          </a:p>
        </p:txBody>
      </p:sp>
      <p:cxnSp>
        <p:nvCxnSpPr>
          <p:cNvPr id="5" name="Straight Connector 4"/>
          <p:cNvCxnSpPr/>
          <p:nvPr userDrawn="1"/>
        </p:nvCxnSpPr>
        <p:spPr>
          <a:xfrm>
            <a:off x="4098922" y="3619273"/>
            <a:ext cx="138684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53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E9E5AF-4183-49DD-AA39-997515542D2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E0C90-8F32-4CF5-A451-F816AD94BAD4}" type="slidenum">
              <a:rPr lang="en-US" smtClean="0"/>
              <a:t>‹#›</a:t>
            </a:fld>
            <a:endParaRPr lang="en-US"/>
          </a:p>
        </p:txBody>
      </p:sp>
    </p:spTree>
    <p:extLst>
      <p:ext uri="{BB962C8B-B14F-4D97-AF65-F5344CB8AC3E}">
        <p14:creationId xmlns:p14="http://schemas.microsoft.com/office/powerpoint/2010/main" val="2293799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yout (4)">
    <p:spTree>
      <p:nvGrpSpPr>
        <p:cNvPr id="1" name=""/>
        <p:cNvGrpSpPr/>
        <p:nvPr/>
      </p:nvGrpSpPr>
      <p:grpSpPr>
        <a:xfrm>
          <a:off x="0" y="0"/>
          <a:ext cx="0" cy="0"/>
          <a:chOff x="0" y="0"/>
          <a:chExt cx="0" cy="0"/>
        </a:xfrm>
      </p:grpSpPr>
      <p:sp>
        <p:nvSpPr>
          <p:cNvPr id="24" name="Title 1"/>
          <p:cNvSpPr>
            <a:spLocks noGrp="1"/>
          </p:cNvSpPr>
          <p:nvPr>
            <p:ph type="title"/>
          </p:nvPr>
        </p:nvSpPr>
        <p:spPr>
          <a:xfrm>
            <a:off x="495300" y="491706"/>
            <a:ext cx="8915400" cy="402032"/>
          </a:xfrm>
        </p:spPr>
        <p:txBody>
          <a:bodyPr lIns="18288">
            <a:normAutofit/>
          </a:bodyPr>
          <a:lstStyle>
            <a:lvl1pPr algn="l">
              <a:defRPr sz="2000" b="1">
                <a:solidFill>
                  <a:schemeClr val="tx2"/>
                </a:solidFill>
              </a:defRPr>
            </a:lvl1pPr>
          </a:lstStyle>
          <a:p>
            <a:r>
              <a:rPr lang="en-US" dirty="0"/>
              <a:t>Click to edit Master title style</a:t>
            </a:r>
          </a:p>
        </p:txBody>
      </p:sp>
      <p:sp>
        <p:nvSpPr>
          <p:cNvPr id="25" name="Content Placeholder 2"/>
          <p:cNvSpPr>
            <a:spLocks noGrp="1"/>
          </p:cNvSpPr>
          <p:nvPr>
            <p:ph sz="half" idx="1"/>
          </p:nvPr>
        </p:nvSpPr>
        <p:spPr>
          <a:xfrm>
            <a:off x="495300" y="1015561"/>
            <a:ext cx="8915400" cy="5148962"/>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Straight Connector 25"/>
          <p:cNvCxnSpPr/>
          <p:nvPr userDrawn="1"/>
        </p:nvCxnSpPr>
        <p:spPr>
          <a:xfrm>
            <a:off x="495300" y="919995"/>
            <a:ext cx="8915400" cy="0"/>
          </a:xfrm>
          <a:prstGeom prst="line">
            <a:avLst/>
          </a:prstGeom>
          <a:ln w="38100">
            <a:solidFill>
              <a:srgbClr val="40B4E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userDrawn="1"/>
        </p:nvCxnSpPr>
        <p:spPr>
          <a:xfrm>
            <a:off x="495300" y="6295628"/>
            <a:ext cx="8915400" cy="0"/>
          </a:xfrm>
          <a:prstGeom prst="line">
            <a:avLst/>
          </a:prstGeom>
          <a:ln>
            <a:solidFill>
              <a:srgbClr val="264465"/>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3821120" y="6395908"/>
            <a:ext cx="2263761" cy="215444"/>
          </a:xfrm>
          <a:prstGeom prst="rect">
            <a:avLst/>
          </a:prstGeom>
        </p:spPr>
        <p:txBody>
          <a:bodyPr wrap="none">
            <a:spAutoFit/>
          </a:bodyPr>
          <a:lstStyle/>
          <a:p>
            <a:r>
              <a:rPr lang="en-US" sz="800" dirty="0">
                <a:solidFill>
                  <a:srgbClr val="3CB5E8"/>
                </a:solidFill>
                <a:latin typeface="Arial" panose="020B0604020202020204" pitchFamily="34" charset="0"/>
                <a:cs typeface="Arial" panose="020B0604020202020204" pitchFamily="34" charset="0"/>
              </a:rPr>
              <a:t>International General Insurance Holdings Ltd.</a:t>
            </a:r>
            <a:endParaRPr lang="en-US" sz="1800" dirty="0">
              <a:latin typeface="Arial" panose="020B0604020202020204" pitchFamily="34" charset="0"/>
              <a:cs typeface="Arial" panose="020B0604020202020204" pitchFamily="34" charset="0"/>
            </a:endParaRPr>
          </a:p>
        </p:txBody>
      </p:sp>
      <p:sp>
        <p:nvSpPr>
          <p:cNvPr id="29" name="Rectangle 28"/>
          <p:cNvSpPr>
            <a:spLocks noChangeAspect="1"/>
          </p:cNvSpPr>
          <p:nvPr userDrawn="1"/>
        </p:nvSpPr>
        <p:spPr>
          <a:xfrm>
            <a:off x="9143238" y="6364464"/>
            <a:ext cx="267462" cy="246888"/>
          </a:xfrm>
          <a:prstGeom prst="rect">
            <a:avLst/>
          </a:prstGeom>
          <a:solidFill>
            <a:srgbClr val="264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TextBox 29"/>
          <p:cNvSpPr txBox="1"/>
          <p:nvPr userDrawn="1"/>
        </p:nvSpPr>
        <p:spPr>
          <a:xfrm>
            <a:off x="9122741" y="6417612"/>
            <a:ext cx="297179" cy="123111"/>
          </a:xfrm>
          <a:prstGeom prst="rect">
            <a:avLst/>
          </a:prstGeom>
          <a:noFill/>
        </p:spPr>
        <p:txBody>
          <a:bodyPr wrap="square" lIns="0" tIns="0" rIns="0" bIns="0" rtlCol="0">
            <a:spAutoFit/>
          </a:bodyPr>
          <a:lstStyle/>
          <a:p>
            <a:pPr algn="ctr"/>
            <a:fld id="{8E2E4D9A-0040-49A8-B5F6-5F7792AFDCDF}"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14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ayout (1)">
    <p:spTree>
      <p:nvGrpSpPr>
        <p:cNvPr id="1" name=""/>
        <p:cNvGrpSpPr/>
        <p:nvPr/>
      </p:nvGrpSpPr>
      <p:grpSpPr>
        <a:xfrm>
          <a:off x="0" y="0"/>
          <a:ext cx="0" cy="0"/>
          <a:chOff x="0" y="0"/>
          <a:chExt cx="0" cy="0"/>
        </a:xfrm>
      </p:grpSpPr>
      <p:sp>
        <p:nvSpPr>
          <p:cNvPr id="2" name="Title 1"/>
          <p:cNvSpPr>
            <a:spLocks noGrp="1"/>
          </p:cNvSpPr>
          <p:nvPr>
            <p:ph type="title"/>
          </p:nvPr>
        </p:nvSpPr>
        <p:spPr>
          <a:xfrm>
            <a:off x="495300" y="491706"/>
            <a:ext cx="8915400" cy="402032"/>
          </a:xfrm>
        </p:spPr>
        <p:txBody>
          <a:bodyPr lIns="18288">
            <a:normAutofit/>
          </a:bodyPr>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95300" y="1015561"/>
            <a:ext cx="8915400" cy="5148962"/>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95300" y="919995"/>
            <a:ext cx="8915400" cy="0"/>
          </a:xfrm>
          <a:prstGeom prst="line">
            <a:avLst/>
          </a:prstGeom>
          <a:ln w="38100">
            <a:solidFill>
              <a:srgbClr val="40B4E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495300" y="6295628"/>
            <a:ext cx="8915400" cy="0"/>
          </a:xfrm>
          <a:prstGeom prst="line">
            <a:avLst/>
          </a:prstGeom>
          <a:ln>
            <a:solidFill>
              <a:srgbClr val="264465"/>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821120" y="6395908"/>
            <a:ext cx="2263761" cy="215444"/>
          </a:xfrm>
          <a:prstGeom prst="rect">
            <a:avLst/>
          </a:prstGeom>
        </p:spPr>
        <p:txBody>
          <a:bodyPr wrap="none">
            <a:spAutoFit/>
          </a:bodyPr>
          <a:lstStyle/>
          <a:p>
            <a:r>
              <a:rPr lang="en-US" sz="800" dirty="0">
                <a:solidFill>
                  <a:srgbClr val="3CB5E8"/>
                </a:solidFill>
                <a:latin typeface="Arial" panose="020B0604020202020204" pitchFamily="34" charset="0"/>
                <a:cs typeface="Arial" panose="020B0604020202020204" pitchFamily="34" charset="0"/>
              </a:rPr>
              <a:t>International General Insurance Holdings Ltd.</a:t>
            </a:r>
            <a:endParaRPr lang="en-US" sz="1800" dirty="0">
              <a:latin typeface="Arial" panose="020B0604020202020204" pitchFamily="34" charset="0"/>
              <a:cs typeface="Arial" panose="020B0604020202020204" pitchFamily="34" charset="0"/>
            </a:endParaRPr>
          </a:p>
        </p:txBody>
      </p:sp>
      <p:sp>
        <p:nvSpPr>
          <p:cNvPr id="13" name="Rectangle 12"/>
          <p:cNvSpPr>
            <a:spLocks noChangeAspect="1"/>
          </p:cNvSpPr>
          <p:nvPr userDrawn="1"/>
        </p:nvSpPr>
        <p:spPr>
          <a:xfrm>
            <a:off x="9143238" y="6364464"/>
            <a:ext cx="267462" cy="246888"/>
          </a:xfrm>
          <a:prstGeom prst="rect">
            <a:avLst/>
          </a:prstGeom>
          <a:solidFill>
            <a:srgbClr val="264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Box 13"/>
          <p:cNvSpPr txBox="1"/>
          <p:nvPr userDrawn="1"/>
        </p:nvSpPr>
        <p:spPr>
          <a:xfrm>
            <a:off x="9122741" y="6417612"/>
            <a:ext cx="297179" cy="123111"/>
          </a:xfrm>
          <a:prstGeom prst="rect">
            <a:avLst/>
          </a:prstGeom>
          <a:noFill/>
        </p:spPr>
        <p:txBody>
          <a:bodyPr wrap="square" lIns="0" tIns="0" rIns="0" bIns="0" rtlCol="0">
            <a:spAutoFit/>
          </a:bodyPr>
          <a:lstStyle/>
          <a:p>
            <a:pPr algn="ctr"/>
            <a:fld id="{8E2E4D9A-0040-49A8-B5F6-5F7792AFDCDF}"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8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hasCustomPrompt="1"/>
          </p:nvPr>
        </p:nvSpPr>
        <p:spPr>
          <a:xfrm>
            <a:off x="560559" y="615733"/>
            <a:ext cx="7429500" cy="398790"/>
          </a:xfrm>
        </p:spPr>
        <p:txBody>
          <a:bodyPr anchor="b">
            <a:normAutofit/>
          </a:bodyPr>
          <a:lstStyle>
            <a:lvl1pPr algn="l">
              <a:defRPr sz="2000" b="1">
                <a:solidFill>
                  <a:schemeClr val="tx2"/>
                </a:solidFill>
                <a:latin typeface="Arial" panose="020B0604020202020204" pitchFamily="34" charset="0"/>
                <a:cs typeface="Arial" panose="020B0604020202020204" pitchFamily="34" charset="0"/>
              </a:defRPr>
            </a:lvl1pPr>
          </a:lstStyle>
          <a:p>
            <a:r>
              <a:rPr lang="en-US"/>
              <a:t>Click to edit title</a:t>
            </a:r>
          </a:p>
        </p:txBody>
      </p:sp>
      <p:sp>
        <p:nvSpPr>
          <p:cNvPr id="39" name="Subtitle 2"/>
          <p:cNvSpPr>
            <a:spLocks noGrp="1"/>
          </p:cNvSpPr>
          <p:nvPr>
            <p:ph type="subTitle" idx="1" hasCustomPrompt="1"/>
          </p:nvPr>
        </p:nvSpPr>
        <p:spPr>
          <a:xfrm>
            <a:off x="560559" y="1090650"/>
            <a:ext cx="7429500" cy="342735"/>
          </a:xfrm>
        </p:spPr>
        <p:txBody>
          <a:bodyPr>
            <a:normAutofit/>
          </a:bodyPr>
          <a:lstStyle>
            <a:lvl1pPr marL="0" indent="0" algn="l">
              <a:buNone/>
              <a:defRPr sz="16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t>
            </a:r>
          </a:p>
        </p:txBody>
      </p:sp>
      <p:sp>
        <p:nvSpPr>
          <p:cNvPr id="40" name="Text Placeholder 7"/>
          <p:cNvSpPr>
            <a:spLocks noGrp="1"/>
          </p:cNvSpPr>
          <p:nvPr>
            <p:ph type="body" sz="quarter" idx="13" hasCustomPrompt="1"/>
          </p:nvPr>
        </p:nvSpPr>
        <p:spPr>
          <a:xfrm>
            <a:off x="560652" y="1516063"/>
            <a:ext cx="3950594" cy="266410"/>
          </a:xfrm>
        </p:spPr>
        <p:txBody>
          <a:bodyPr>
            <a:normAutofit/>
          </a:bodyPr>
          <a:lstStyle>
            <a:lvl1pPr marL="0" indent="0">
              <a:buNone/>
              <a:defRPr sz="1100" i="1" baseline="0"/>
            </a:lvl1pPr>
          </a:lstStyle>
          <a:p>
            <a:pPr lvl="0"/>
            <a:r>
              <a:rPr lang="en-US"/>
              <a:t>Click to insert date</a:t>
            </a:r>
          </a:p>
        </p:txBody>
      </p:sp>
      <p:sp>
        <p:nvSpPr>
          <p:cNvPr id="46" name="TextBox 45"/>
          <p:cNvSpPr txBox="1"/>
          <p:nvPr userDrawn="1"/>
        </p:nvSpPr>
        <p:spPr>
          <a:xfrm>
            <a:off x="506224" y="1865153"/>
            <a:ext cx="3241350" cy="200055"/>
          </a:xfrm>
          <a:prstGeom prst="rect">
            <a:avLst/>
          </a:prstGeom>
          <a:noFill/>
        </p:spPr>
        <p:txBody>
          <a:bodyPr wrap="square" rtlCol="0">
            <a:spAutoFit/>
          </a:bodyPr>
          <a:lstStyle/>
          <a:p>
            <a:r>
              <a:rPr lang="en-US" sz="700" b="1">
                <a:solidFill>
                  <a:schemeClr val="tx1"/>
                </a:solidFill>
              </a:rPr>
              <a:t>INTERNATIONAL GENERAL INSURANCE HOLDINGS LIMITED</a:t>
            </a:r>
          </a:p>
        </p:txBody>
      </p:sp>
      <p:pic>
        <p:nvPicPr>
          <p:cNvPr id="47" name="Picture 4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0559" y="4283862"/>
            <a:ext cx="4958160" cy="190894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5141" y="5151300"/>
            <a:ext cx="1041502" cy="1041502"/>
          </a:xfrm>
          <a:prstGeom prst="rect">
            <a:avLst/>
          </a:prstGeom>
        </p:spPr>
      </p:pic>
    </p:spTree>
    <p:extLst>
      <p:ext uri="{BB962C8B-B14F-4D97-AF65-F5344CB8AC3E}">
        <p14:creationId xmlns:p14="http://schemas.microsoft.com/office/powerpoint/2010/main" val="153830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a:xfrm>
            <a:off x="4207442" y="1173635"/>
            <a:ext cx="5056093" cy="3534290"/>
          </a:xfrm>
        </p:spPr>
        <p:txBody>
          <a:bodyPr>
            <a:normAutofit/>
          </a:bodyPr>
          <a:lstStyle>
            <a:lvl1pPr>
              <a:defRPr sz="1400"/>
            </a:lvl1pPr>
          </a:lstStyle>
          <a:p>
            <a:endParaRPr lang="en-US"/>
          </a:p>
        </p:txBody>
      </p:sp>
      <p:cxnSp>
        <p:nvCxnSpPr>
          <p:cNvPr id="10" name="Straight Connector 9"/>
          <p:cNvCxnSpPr/>
          <p:nvPr userDrawn="1"/>
        </p:nvCxnSpPr>
        <p:spPr>
          <a:xfrm flipV="1">
            <a:off x="4207441" y="874986"/>
            <a:ext cx="5052060" cy="3810"/>
          </a:xfrm>
          <a:prstGeom prst="line">
            <a:avLst/>
          </a:prstGeom>
          <a:ln w="38100">
            <a:solidFill>
              <a:srgbClr val="40B4E5"/>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147229" y="381208"/>
            <a:ext cx="4990857" cy="400110"/>
          </a:xfrm>
          <a:prstGeom prst="rect">
            <a:avLst/>
          </a:prstGeom>
          <a:noFill/>
        </p:spPr>
        <p:txBody>
          <a:bodyPr wrap="square" rtlCol="0">
            <a:spAutoFit/>
          </a:bodyPr>
          <a:lstStyle/>
          <a:p>
            <a:pPr>
              <a:spcAft>
                <a:spcPts val="800"/>
              </a:spcAft>
            </a:pPr>
            <a:r>
              <a:rPr lang="en-US" sz="2000" b="1">
                <a:solidFill>
                  <a:srgbClr val="264465"/>
                </a:solidFill>
                <a:latin typeface="Arial" panose="020B0604020202020204" pitchFamily="34" charset="0"/>
                <a:cs typeface="Arial" panose="020B0604020202020204" pitchFamily="34" charset="0"/>
              </a:rPr>
              <a:t>CONTENTS</a:t>
            </a:r>
          </a:p>
        </p:txBody>
      </p:sp>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571553" cy="6858000"/>
          </a:xfrm>
          <a:prstGeom prst="rect">
            <a:avLst/>
          </a:prstGeom>
        </p:spPr>
      </p:pic>
    </p:spTree>
    <p:extLst>
      <p:ext uri="{BB962C8B-B14F-4D97-AF65-F5344CB8AC3E}">
        <p14:creationId xmlns:p14="http://schemas.microsoft.com/office/powerpoint/2010/main" val="40345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a:xfrm>
            <a:off x="497634" y="229237"/>
            <a:ext cx="8901404" cy="402032"/>
          </a:xfrm>
        </p:spPr>
        <p:txBody>
          <a:bodyPr lIns="18288">
            <a:normAutofit/>
          </a:bodyPr>
          <a:lstStyle>
            <a:lvl1pPr algn="l">
              <a:defRPr sz="2000" b="1">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491414" y="1015561"/>
            <a:ext cx="8907624" cy="5148962"/>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91414" y="919995"/>
            <a:ext cx="8915400" cy="0"/>
          </a:xfrm>
          <a:prstGeom prst="line">
            <a:avLst/>
          </a:prstGeom>
          <a:ln w="38100">
            <a:solidFill>
              <a:srgbClr val="40B4E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491414" y="6295628"/>
            <a:ext cx="8915400" cy="0"/>
          </a:xfrm>
          <a:prstGeom prst="line">
            <a:avLst/>
          </a:prstGeom>
          <a:ln>
            <a:solidFill>
              <a:srgbClr val="264465"/>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813345" y="6395908"/>
            <a:ext cx="2263761" cy="215444"/>
          </a:xfrm>
          <a:prstGeom prst="rect">
            <a:avLst/>
          </a:prstGeom>
        </p:spPr>
        <p:txBody>
          <a:bodyPr wrap="none">
            <a:spAutoFit/>
          </a:bodyPr>
          <a:lstStyle/>
          <a:p>
            <a:r>
              <a:rPr lang="en-US" sz="800" dirty="0">
                <a:solidFill>
                  <a:srgbClr val="3CB5E8"/>
                </a:solidFill>
                <a:latin typeface="Arial" panose="020B0604020202020204" pitchFamily="34" charset="0"/>
                <a:cs typeface="Arial" panose="020B0604020202020204" pitchFamily="34" charset="0"/>
              </a:rPr>
              <a:t>International General Insurance Holdings Ltd.</a:t>
            </a:r>
            <a:endParaRPr lang="en-US" sz="1800" dirty="0">
              <a:latin typeface="Arial" panose="020B0604020202020204" pitchFamily="34" charset="0"/>
              <a:cs typeface="Arial" panose="020B0604020202020204" pitchFamily="34" charset="0"/>
            </a:endParaRPr>
          </a:p>
        </p:txBody>
      </p:sp>
      <p:sp>
        <p:nvSpPr>
          <p:cNvPr id="13" name="Rectangle 12"/>
          <p:cNvSpPr>
            <a:spLocks noChangeAspect="1"/>
          </p:cNvSpPr>
          <p:nvPr userDrawn="1"/>
        </p:nvSpPr>
        <p:spPr>
          <a:xfrm>
            <a:off x="9138237" y="6364464"/>
            <a:ext cx="267462" cy="246888"/>
          </a:xfrm>
          <a:prstGeom prst="rect">
            <a:avLst/>
          </a:prstGeom>
          <a:solidFill>
            <a:srgbClr val="264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p:cNvSpPr txBox="1"/>
          <p:nvPr userDrawn="1"/>
        </p:nvSpPr>
        <p:spPr>
          <a:xfrm>
            <a:off x="9122741" y="6417612"/>
            <a:ext cx="297179" cy="123111"/>
          </a:xfrm>
          <a:prstGeom prst="rect">
            <a:avLst/>
          </a:prstGeom>
          <a:noFill/>
        </p:spPr>
        <p:txBody>
          <a:bodyPr wrap="square" lIns="0" tIns="0" rIns="0" bIns="0" rtlCol="0">
            <a:spAutoFit/>
          </a:bodyPr>
          <a:lstStyle/>
          <a:p>
            <a:pPr algn="ctr"/>
            <a:fld id="{8E2E4D9A-0040-49A8-B5F6-5F7792AFDCDF}"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a:solidFill>
                <a:schemeClr val="bg1"/>
              </a:solidFill>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500E8D7B-B14F-4E53-94F8-0C39E45AFCEB}"/>
              </a:ext>
            </a:extLst>
          </p:cNvPr>
          <p:cNvSpPr>
            <a:spLocks noGrp="1"/>
          </p:cNvSpPr>
          <p:nvPr>
            <p:ph type="body" sz="quarter" idx="11"/>
          </p:nvPr>
        </p:nvSpPr>
        <p:spPr>
          <a:xfrm>
            <a:off x="506962" y="579685"/>
            <a:ext cx="8892076" cy="269682"/>
          </a:xfrm>
        </p:spPr>
        <p:txBody>
          <a:bodyPr vert="horz" lIns="18288" tIns="45720" rIns="91440" bIns="45720" rtlCol="0">
            <a:normAutofit/>
          </a:bodyPr>
          <a:lstStyle>
            <a:lvl1pPr>
              <a:defRPr lang="en-US" sz="1400" b="1"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US"/>
            </a:lvl5pPr>
          </a:lstStyle>
          <a:p>
            <a:pPr marL="0" lvl="0" indent="0">
              <a:buNone/>
            </a:pPr>
            <a:r>
              <a:rPr lang="en-US"/>
              <a:t>Edit Master text styles</a:t>
            </a:r>
          </a:p>
        </p:txBody>
      </p:sp>
    </p:spTree>
    <p:extLst>
      <p:ext uri="{BB962C8B-B14F-4D97-AF65-F5344CB8AC3E}">
        <p14:creationId xmlns:p14="http://schemas.microsoft.com/office/powerpoint/2010/main" val="420078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2329" y="1136818"/>
            <a:ext cx="4190702" cy="5052845"/>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14914" y="1136818"/>
            <a:ext cx="4211340" cy="5052845"/>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81038" y="402197"/>
            <a:ext cx="8543925" cy="512202"/>
          </a:xfrm>
        </p:spPr>
        <p:txBody>
          <a:bodyPr lIns="45720">
            <a:normAutofit/>
          </a:bodyPr>
          <a:lstStyle>
            <a:lvl1pPr algn="l">
              <a:defRPr sz="2000" b="1">
                <a:solidFill>
                  <a:schemeClr val="tx2"/>
                </a:solidFill>
              </a:defRPr>
            </a:lvl1pPr>
          </a:lstStyle>
          <a:p>
            <a:r>
              <a:rPr lang="en-US"/>
              <a:t>Click to edit Master title style</a:t>
            </a:r>
          </a:p>
        </p:txBody>
      </p:sp>
      <p:cxnSp>
        <p:nvCxnSpPr>
          <p:cNvPr id="11" name="Straight Connector 10"/>
          <p:cNvCxnSpPr/>
          <p:nvPr userDrawn="1"/>
        </p:nvCxnSpPr>
        <p:spPr>
          <a:xfrm>
            <a:off x="667652" y="1007075"/>
            <a:ext cx="8568690" cy="12357"/>
          </a:xfrm>
          <a:prstGeom prst="line">
            <a:avLst/>
          </a:prstGeom>
          <a:ln w="38100">
            <a:solidFill>
              <a:srgbClr val="40B4E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67652" y="6214768"/>
            <a:ext cx="8568690" cy="0"/>
          </a:xfrm>
          <a:prstGeom prst="line">
            <a:avLst/>
          </a:prstGeom>
          <a:ln>
            <a:solidFill>
              <a:srgbClr val="264465"/>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27D1A45-7F37-4F22-AC79-4DF6BAD44192}"/>
              </a:ext>
            </a:extLst>
          </p:cNvPr>
          <p:cNvSpPr>
            <a:spLocks noChangeAspect="1"/>
          </p:cNvSpPr>
          <p:nvPr userDrawn="1"/>
        </p:nvSpPr>
        <p:spPr>
          <a:xfrm>
            <a:off x="8982732" y="6333708"/>
            <a:ext cx="267462" cy="246888"/>
          </a:xfrm>
          <a:prstGeom prst="rect">
            <a:avLst/>
          </a:prstGeom>
          <a:solidFill>
            <a:srgbClr val="264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6C7DB2C0-9CB4-449C-9BFD-9DD44EFE8B81}"/>
              </a:ext>
            </a:extLst>
          </p:cNvPr>
          <p:cNvSpPr txBox="1"/>
          <p:nvPr userDrawn="1"/>
        </p:nvSpPr>
        <p:spPr>
          <a:xfrm>
            <a:off x="8967236" y="6386856"/>
            <a:ext cx="297179" cy="123111"/>
          </a:xfrm>
          <a:prstGeom prst="rect">
            <a:avLst/>
          </a:prstGeom>
          <a:noFill/>
        </p:spPr>
        <p:txBody>
          <a:bodyPr wrap="square" lIns="0" tIns="0" rIns="0" bIns="0" rtlCol="0">
            <a:spAutoFit/>
          </a:bodyPr>
          <a:lstStyle/>
          <a:p>
            <a:pPr algn="ctr"/>
            <a:fld id="{8E2E4D9A-0040-49A8-B5F6-5F7792AFDCDF}"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2719212-9132-48B1-A351-18AD7FDB249A}"/>
              </a:ext>
            </a:extLst>
          </p:cNvPr>
          <p:cNvSpPr/>
          <p:nvPr userDrawn="1"/>
        </p:nvSpPr>
        <p:spPr>
          <a:xfrm>
            <a:off x="3813345" y="6339541"/>
            <a:ext cx="2263761" cy="215444"/>
          </a:xfrm>
          <a:prstGeom prst="rect">
            <a:avLst/>
          </a:prstGeom>
        </p:spPr>
        <p:txBody>
          <a:bodyPr wrap="none">
            <a:spAutoFit/>
          </a:bodyPr>
          <a:lstStyle/>
          <a:p>
            <a:r>
              <a:rPr lang="en-US" sz="800" dirty="0">
                <a:solidFill>
                  <a:srgbClr val="3CB5E8"/>
                </a:solidFill>
                <a:latin typeface="Arial" panose="020B0604020202020204" pitchFamily="34" charset="0"/>
                <a:cs typeface="Arial" panose="020B0604020202020204" pitchFamily="34" charset="0"/>
              </a:rPr>
              <a:t>International General Insurance Holdings Ltd.</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82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7652" y="1136819"/>
            <a:ext cx="4190702" cy="505983"/>
          </a:xfrm>
        </p:spPr>
        <p:txBody>
          <a:bodyPr anchor="ct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1757486"/>
            <a:ext cx="4190702" cy="43275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00237" y="1136819"/>
            <a:ext cx="4211340" cy="505983"/>
          </a:xfrm>
        </p:spPr>
        <p:txBody>
          <a:bodyPr anchor="ct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4" y="1757486"/>
            <a:ext cx="4211340" cy="43275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81038" y="402197"/>
            <a:ext cx="8543925" cy="512202"/>
          </a:xfrm>
        </p:spPr>
        <p:txBody>
          <a:bodyPr lIns="45720">
            <a:normAutofit/>
          </a:bodyPr>
          <a:lstStyle>
            <a:lvl1pPr algn="l">
              <a:defRPr sz="2000" b="1">
                <a:solidFill>
                  <a:schemeClr val="tx2"/>
                </a:solidFill>
              </a:defRPr>
            </a:lvl1pPr>
          </a:lstStyle>
          <a:p>
            <a:r>
              <a:rPr lang="en-US"/>
              <a:t>Click to edit Master title style</a:t>
            </a:r>
          </a:p>
        </p:txBody>
      </p:sp>
      <p:cxnSp>
        <p:nvCxnSpPr>
          <p:cNvPr id="11" name="Straight Connector 10"/>
          <p:cNvCxnSpPr/>
          <p:nvPr userDrawn="1"/>
        </p:nvCxnSpPr>
        <p:spPr>
          <a:xfrm>
            <a:off x="667652" y="1007075"/>
            <a:ext cx="8568690" cy="12357"/>
          </a:xfrm>
          <a:prstGeom prst="line">
            <a:avLst/>
          </a:prstGeom>
          <a:ln w="38100">
            <a:solidFill>
              <a:srgbClr val="40B4E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67652" y="6214768"/>
            <a:ext cx="8568690" cy="0"/>
          </a:xfrm>
          <a:prstGeom prst="line">
            <a:avLst/>
          </a:prstGeom>
          <a:ln>
            <a:solidFill>
              <a:srgbClr val="264465"/>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34EF099-B684-4A44-8C56-2E76D0577A0E}"/>
              </a:ext>
            </a:extLst>
          </p:cNvPr>
          <p:cNvSpPr>
            <a:spLocks noChangeAspect="1"/>
          </p:cNvSpPr>
          <p:nvPr userDrawn="1"/>
        </p:nvSpPr>
        <p:spPr>
          <a:xfrm>
            <a:off x="8982732" y="6333708"/>
            <a:ext cx="267462" cy="246888"/>
          </a:xfrm>
          <a:prstGeom prst="rect">
            <a:avLst/>
          </a:prstGeom>
          <a:solidFill>
            <a:srgbClr val="264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403FD144-2CED-434B-BBEE-4DC1EFFF6EDF}"/>
              </a:ext>
            </a:extLst>
          </p:cNvPr>
          <p:cNvSpPr txBox="1"/>
          <p:nvPr userDrawn="1"/>
        </p:nvSpPr>
        <p:spPr>
          <a:xfrm>
            <a:off x="8967236" y="6386856"/>
            <a:ext cx="297179" cy="123111"/>
          </a:xfrm>
          <a:prstGeom prst="rect">
            <a:avLst/>
          </a:prstGeom>
          <a:noFill/>
        </p:spPr>
        <p:txBody>
          <a:bodyPr wrap="square" lIns="0" tIns="0" rIns="0" bIns="0" rtlCol="0">
            <a:spAutoFit/>
          </a:bodyPr>
          <a:lstStyle/>
          <a:p>
            <a:pPr algn="ctr"/>
            <a:fld id="{8E2E4D9A-0040-49A8-B5F6-5F7792AFDCDF}"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C87621B-45DE-4B10-8BEE-5D74D40D2534}"/>
              </a:ext>
            </a:extLst>
          </p:cNvPr>
          <p:cNvSpPr/>
          <p:nvPr userDrawn="1"/>
        </p:nvSpPr>
        <p:spPr>
          <a:xfrm>
            <a:off x="3813345" y="6339541"/>
            <a:ext cx="2263761" cy="215444"/>
          </a:xfrm>
          <a:prstGeom prst="rect">
            <a:avLst/>
          </a:prstGeom>
        </p:spPr>
        <p:txBody>
          <a:bodyPr wrap="none">
            <a:spAutoFit/>
          </a:bodyPr>
          <a:lstStyle/>
          <a:p>
            <a:r>
              <a:rPr lang="en-US" sz="800" dirty="0">
                <a:solidFill>
                  <a:srgbClr val="3CB5E8"/>
                </a:solidFill>
                <a:latin typeface="Arial" panose="020B0604020202020204" pitchFamily="34" charset="0"/>
                <a:cs typeface="Arial" panose="020B0604020202020204" pitchFamily="34" charset="0"/>
              </a:rPr>
              <a:t>International General Insurance Holdings Ltd.</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07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6" name="Title 1"/>
          <p:cNvSpPr>
            <a:spLocks noGrp="1"/>
          </p:cNvSpPr>
          <p:nvPr>
            <p:ph type="title"/>
          </p:nvPr>
        </p:nvSpPr>
        <p:spPr>
          <a:xfrm>
            <a:off x="681038" y="402197"/>
            <a:ext cx="8543925" cy="512202"/>
          </a:xfrm>
        </p:spPr>
        <p:txBody>
          <a:bodyPr lIns="45720">
            <a:normAutofit/>
          </a:bodyPr>
          <a:lstStyle>
            <a:lvl1pPr algn="l">
              <a:defRPr sz="2000" b="1">
                <a:solidFill>
                  <a:schemeClr val="tx2"/>
                </a:solidFill>
              </a:defRPr>
            </a:lvl1pPr>
          </a:lstStyle>
          <a:p>
            <a:r>
              <a:rPr lang="en-US"/>
              <a:t>Click to edit Master title style</a:t>
            </a:r>
          </a:p>
        </p:txBody>
      </p:sp>
      <p:cxnSp>
        <p:nvCxnSpPr>
          <p:cNvPr id="7" name="Straight Connector 6"/>
          <p:cNvCxnSpPr/>
          <p:nvPr userDrawn="1"/>
        </p:nvCxnSpPr>
        <p:spPr>
          <a:xfrm>
            <a:off x="667652" y="1007075"/>
            <a:ext cx="8568690" cy="12357"/>
          </a:xfrm>
          <a:prstGeom prst="line">
            <a:avLst/>
          </a:prstGeom>
          <a:ln w="38100">
            <a:solidFill>
              <a:srgbClr val="40B4E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652" y="6214768"/>
            <a:ext cx="8568690" cy="0"/>
          </a:xfrm>
          <a:prstGeom prst="line">
            <a:avLst/>
          </a:prstGeom>
          <a:ln>
            <a:solidFill>
              <a:srgbClr val="264465"/>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spect="1"/>
          </p:cNvSpPr>
          <p:nvPr userDrawn="1"/>
        </p:nvSpPr>
        <p:spPr>
          <a:xfrm>
            <a:off x="8982732" y="6333708"/>
            <a:ext cx="267462" cy="246888"/>
          </a:xfrm>
          <a:prstGeom prst="rect">
            <a:avLst/>
          </a:prstGeom>
          <a:solidFill>
            <a:srgbClr val="264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p:cNvSpPr txBox="1"/>
          <p:nvPr userDrawn="1"/>
        </p:nvSpPr>
        <p:spPr>
          <a:xfrm>
            <a:off x="8967236" y="6386856"/>
            <a:ext cx="297179" cy="123111"/>
          </a:xfrm>
          <a:prstGeom prst="rect">
            <a:avLst/>
          </a:prstGeom>
          <a:noFill/>
        </p:spPr>
        <p:txBody>
          <a:bodyPr wrap="square" lIns="0" tIns="0" rIns="0" bIns="0" rtlCol="0">
            <a:spAutoFit/>
          </a:bodyPr>
          <a:lstStyle/>
          <a:p>
            <a:pPr algn="ctr"/>
            <a:fld id="{8E2E4D9A-0040-49A8-B5F6-5F7792AFDCDF}" type="slidenum">
              <a:rPr lang="en-US" sz="800" b="1" smtClean="0">
                <a:solidFill>
                  <a:schemeClr val="bg1"/>
                </a:solidFill>
                <a:latin typeface="Arial" panose="020B0604020202020204" pitchFamily="34" charset="0"/>
                <a:cs typeface="Arial" panose="020B0604020202020204" pitchFamily="34" charset="0"/>
              </a:rPr>
              <a:pPr algn="ctr"/>
              <a:t>‹#›</a:t>
            </a:fld>
            <a:endParaRPr lang="en-US" sz="800" b="1">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92EEDA0-7187-4129-8112-83E7FF5E5B69}"/>
              </a:ext>
            </a:extLst>
          </p:cNvPr>
          <p:cNvSpPr/>
          <p:nvPr userDrawn="1"/>
        </p:nvSpPr>
        <p:spPr>
          <a:xfrm>
            <a:off x="3813345" y="6339541"/>
            <a:ext cx="2263761" cy="215444"/>
          </a:xfrm>
          <a:prstGeom prst="rect">
            <a:avLst/>
          </a:prstGeom>
        </p:spPr>
        <p:txBody>
          <a:bodyPr wrap="none">
            <a:spAutoFit/>
          </a:bodyPr>
          <a:lstStyle/>
          <a:p>
            <a:r>
              <a:rPr lang="en-US" sz="800" dirty="0">
                <a:solidFill>
                  <a:srgbClr val="3CB5E8"/>
                </a:solidFill>
                <a:latin typeface="Arial" panose="020B0604020202020204" pitchFamily="34" charset="0"/>
                <a:cs typeface="Arial" panose="020B0604020202020204" pitchFamily="34" charset="0"/>
              </a:rPr>
              <a:t>International General Insurance Holdings Ltd.</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78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0" name="Rectangle 9"/>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p:cNvSpPr/>
          <p:nvPr userDrawn="1"/>
        </p:nvSpPr>
        <p:spPr>
          <a:xfrm flipV="1">
            <a:off x="-2" y="-7"/>
            <a:ext cx="9906002" cy="5072455"/>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ctrTitle" hasCustomPrompt="1"/>
          </p:nvPr>
        </p:nvSpPr>
        <p:spPr>
          <a:xfrm>
            <a:off x="768052" y="858796"/>
            <a:ext cx="5289336" cy="686529"/>
          </a:xfrm>
        </p:spPr>
        <p:txBody>
          <a:bodyPr anchor="b">
            <a:noAutofit/>
          </a:bodyPr>
          <a:lstStyle>
            <a:lvl1pPr algn="l">
              <a:defRPr sz="6600" b="1">
                <a:solidFill>
                  <a:schemeClr val="bg2"/>
                </a:solidFill>
                <a:latin typeface="Arial" panose="020B0604020202020204" pitchFamily="34" charset="0"/>
                <a:cs typeface="Arial" panose="020B0604020202020204" pitchFamily="34" charset="0"/>
              </a:defRPr>
            </a:lvl1pPr>
          </a:lstStyle>
          <a:p>
            <a:r>
              <a:rPr lang="en-US"/>
              <a:t>#</a:t>
            </a:r>
          </a:p>
        </p:txBody>
      </p:sp>
      <p:sp>
        <p:nvSpPr>
          <p:cNvPr id="15" name="Subtitle 2"/>
          <p:cNvSpPr>
            <a:spLocks noGrp="1"/>
          </p:cNvSpPr>
          <p:nvPr>
            <p:ph type="subTitle" idx="1" hasCustomPrompt="1"/>
          </p:nvPr>
        </p:nvSpPr>
        <p:spPr>
          <a:xfrm>
            <a:off x="768052" y="1645869"/>
            <a:ext cx="3582556" cy="342735"/>
          </a:xfrm>
        </p:spPr>
        <p:txBody>
          <a:bodyPr>
            <a:noAutofit/>
          </a:bodyPr>
          <a:lstStyle>
            <a:lvl1pPr marL="0" indent="0" algn="l">
              <a:buNone/>
              <a:defRPr sz="20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name</a:t>
            </a:r>
          </a:p>
        </p:txBody>
      </p:sp>
    </p:spTree>
    <p:extLst>
      <p:ext uri="{BB962C8B-B14F-4D97-AF65-F5344CB8AC3E}">
        <p14:creationId xmlns:p14="http://schemas.microsoft.com/office/powerpoint/2010/main" val="89615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768052" y="858796"/>
            <a:ext cx="5289336" cy="686529"/>
          </a:xfrm>
        </p:spPr>
        <p:txBody>
          <a:bodyPr anchor="b">
            <a:noAutofit/>
          </a:bodyPr>
          <a:lstStyle>
            <a:lvl1pPr algn="l">
              <a:defRPr sz="6600" b="1">
                <a:solidFill>
                  <a:schemeClr val="bg2"/>
                </a:solidFill>
                <a:latin typeface="Arial" panose="020B0604020202020204" pitchFamily="34" charset="0"/>
                <a:cs typeface="Arial" panose="020B0604020202020204" pitchFamily="34" charset="0"/>
              </a:defRPr>
            </a:lvl1pPr>
          </a:lstStyle>
          <a:p>
            <a:r>
              <a:rPr lang="en-US"/>
              <a:t>#</a:t>
            </a:r>
          </a:p>
        </p:txBody>
      </p:sp>
      <p:sp>
        <p:nvSpPr>
          <p:cNvPr id="13" name="Subtitle 2"/>
          <p:cNvSpPr>
            <a:spLocks noGrp="1"/>
          </p:cNvSpPr>
          <p:nvPr>
            <p:ph type="subTitle" idx="1" hasCustomPrompt="1"/>
          </p:nvPr>
        </p:nvSpPr>
        <p:spPr>
          <a:xfrm>
            <a:off x="768051" y="1645869"/>
            <a:ext cx="3589249" cy="342735"/>
          </a:xfrm>
        </p:spPr>
        <p:txBody>
          <a:bodyPr>
            <a:noAutofit/>
          </a:bodyPr>
          <a:lstStyle>
            <a:lvl1pPr marL="0" indent="0" algn="l">
              <a:buNone/>
              <a:defRPr sz="20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name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4990" y="4240614"/>
            <a:ext cx="4958160" cy="1908940"/>
          </a:xfrm>
          <a:prstGeom prst="rect">
            <a:avLst/>
          </a:prstGeom>
        </p:spPr>
      </p:pic>
    </p:spTree>
    <p:extLst>
      <p:ext uri="{BB962C8B-B14F-4D97-AF65-F5344CB8AC3E}">
        <p14:creationId xmlns:p14="http://schemas.microsoft.com/office/powerpoint/2010/main" val="213401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F0DB5-EF18-42EC-BB8D-EF78DC805033}" type="datetimeFigureOut">
              <a:rPr lang="en-US" smtClean="0"/>
              <a:t>11/13/2023</a:t>
            </a:fld>
            <a:endParaRPr lang="en-US"/>
          </a:p>
        </p:txBody>
      </p:sp>
      <p:sp>
        <p:nvSpPr>
          <p:cNvPr id="5" name="Footer Placeholder 4"/>
          <p:cNvSpPr>
            <a:spLocks noGrp="1"/>
          </p:cNvSpPr>
          <p:nvPr>
            <p:ph type="ftr" sz="quarter" idx="3"/>
          </p:nvPr>
        </p:nvSpPr>
        <p:spPr>
          <a:xfrm>
            <a:off x="3281363"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335AE-0B5E-4908-BBB6-D3F92030E970}" type="slidenum">
              <a:rPr lang="en-US" smtClean="0"/>
              <a:t>‹#›</a:t>
            </a:fld>
            <a:endParaRPr lang="en-US"/>
          </a:p>
        </p:txBody>
      </p:sp>
    </p:spTree>
    <p:extLst>
      <p:ext uri="{BB962C8B-B14F-4D97-AF65-F5344CB8AC3E}">
        <p14:creationId xmlns:p14="http://schemas.microsoft.com/office/powerpoint/2010/main" val="22818538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6" r:id="rId6"/>
    <p:sldLayoutId id="2147483663" r:id="rId7"/>
    <p:sldLayoutId id="2147483668" r:id="rId8"/>
    <p:sldLayoutId id="2147483669" r:id="rId9"/>
    <p:sldLayoutId id="2147483667" r:id="rId10"/>
    <p:sldLayoutId id="2147483665" r:id="rId11"/>
    <p:sldLayoutId id="2147483670"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chart" Target="../charts/chart14.xml"/><Relationship Id="rId5" Type="http://schemas.openxmlformats.org/officeDocument/2006/relationships/image" Target="../media/image14.png"/><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t="27000" r="6000"/>
          </a:stretch>
        </a:blipFill>
        <a:effectLst/>
      </p:bgPr>
    </p:bg>
    <p:spTree>
      <p:nvGrpSpPr>
        <p:cNvPr id="1" name=""/>
        <p:cNvGrpSpPr/>
        <p:nvPr/>
      </p:nvGrpSpPr>
      <p:grpSpPr>
        <a:xfrm>
          <a:off x="0" y="0"/>
          <a:ext cx="0" cy="0"/>
          <a:chOff x="0" y="0"/>
          <a:chExt cx="0" cy="0"/>
        </a:xfrm>
      </p:grpSpPr>
      <p:pic>
        <p:nvPicPr>
          <p:cNvPr id="21" name="Picture 20" descr="A picture containing text, clipart&#10;&#10;Description automatically generated">
            <a:extLst>
              <a:ext uri="{FF2B5EF4-FFF2-40B4-BE49-F238E27FC236}">
                <a16:creationId xmlns:a16="http://schemas.microsoft.com/office/drawing/2014/main" id="{69303D0E-84FE-4D4E-8098-B2D9B8D1B5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7153" y="501749"/>
            <a:ext cx="887694" cy="938837"/>
          </a:xfrm>
          <a:prstGeom prst="rect">
            <a:avLst/>
          </a:prstGeom>
        </p:spPr>
      </p:pic>
      <p:sp>
        <p:nvSpPr>
          <p:cNvPr id="10" name="Rectangle 9">
            <a:extLst>
              <a:ext uri="{FF2B5EF4-FFF2-40B4-BE49-F238E27FC236}">
                <a16:creationId xmlns:a16="http://schemas.microsoft.com/office/drawing/2014/main" id="{CF401DC5-C908-5556-E9D2-6AE6F533DE4A}"/>
              </a:ext>
            </a:extLst>
          </p:cNvPr>
          <p:cNvSpPr/>
          <p:nvPr/>
        </p:nvSpPr>
        <p:spPr>
          <a:xfrm>
            <a:off x="1757458" y="3429001"/>
            <a:ext cx="884142" cy="863599"/>
          </a:xfrm>
          <a:prstGeom prst="rect">
            <a:avLst/>
          </a:prstGeom>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E31ED1A6-6A55-DAC4-DE7B-68D358366ED9}"/>
              </a:ext>
            </a:extLst>
          </p:cNvPr>
          <p:cNvSpPr>
            <a:spLocks noGrp="1"/>
          </p:cNvSpPr>
          <p:nvPr>
            <p:ph type="ctrTitle"/>
          </p:nvPr>
        </p:nvSpPr>
        <p:spPr>
          <a:xfrm>
            <a:off x="729327" y="901081"/>
            <a:ext cx="7429500" cy="398790"/>
          </a:xfrm>
        </p:spPr>
        <p:txBody>
          <a:bodyPr>
            <a:normAutofit fontScale="90000"/>
          </a:bodyPr>
          <a:lstStyle/>
          <a:p>
            <a:pPr algn="l"/>
            <a:r>
              <a:rPr lang="en-US" sz="2200" b="1" dirty="0">
                <a:solidFill>
                  <a:schemeClr val="tx2"/>
                </a:solidFill>
                <a:latin typeface="Arial" panose="020B0604020202020204" pitchFamily="34" charset="0"/>
                <a:cs typeface="Arial" panose="020B0604020202020204" pitchFamily="34" charset="0"/>
              </a:rPr>
              <a:t>IGI Investor Presentation</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Third Quarter 2023</a:t>
            </a:r>
          </a:p>
        </p:txBody>
      </p:sp>
      <p:sp>
        <p:nvSpPr>
          <p:cNvPr id="17" name="Text Placeholder 3">
            <a:extLst>
              <a:ext uri="{FF2B5EF4-FFF2-40B4-BE49-F238E27FC236}">
                <a16:creationId xmlns:a16="http://schemas.microsoft.com/office/drawing/2014/main" id="{04001D27-9967-D3DB-95D8-B57E85E20FF0}"/>
              </a:ext>
            </a:extLst>
          </p:cNvPr>
          <p:cNvSpPr txBox="1">
            <a:spLocks/>
          </p:cNvSpPr>
          <p:nvPr/>
        </p:nvSpPr>
        <p:spPr>
          <a:xfrm>
            <a:off x="729327" y="1373425"/>
            <a:ext cx="3950594" cy="266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i="1" dirty="0">
                <a:solidFill>
                  <a:schemeClr val="bg2"/>
                </a:solidFill>
              </a:rPr>
              <a:t>November 2023</a:t>
            </a:r>
          </a:p>
        </p:txBody>
      </p:sp>
      <p:sp>
        <p:nvSpPr>
          <p:cNvPr id="22" name="Rectangle 21">
            <a:extLst>
              <a:ext uri="{FF2B5EF4-FFF2-40B4-BE49-F238E27FC236}">
                <a16:creationId xmlns:a16="http://schemas.microsoft.com/office/drawing/2014/main" id="{EDF6D1E1-8F3D-0452-D708-F6DDD4A34368}"/>
              </a:ext>
            </a:extLst>
          </p:cNvPr>
          <p:cNvSpPr/>
          <p:nvPr/>
        </p:nvSpPr>
        <p:spPr>
          <a:xfrm>
            <a:off x="1164401" y="2857501"/>
            <a:ext cx="566165" cy="571500"/>
          </a:xfrm>
          <a:prstGeom prst="rect">
            <a:avLst/>
          </a:prstGeom>
          <a:solidFill>
            <a:srgbClr val="7FC24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561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91F230A-858C-45D8-957D-795BE7944B76}"/>
              </a:ext>
            </a:extLst>
          </p:cNvPr>
          <p:cNvGraphicFramePr>
            <a:graphicFrameLocks/>
          </p:cNvGraphicFramePr>
          <p:nvPr>
            <p:extLst>
              <p:ext uri="{D42A27DB-BD31-4B8C-83A1-F6EECF244321}">
                <p14:modId xmlns:p14="http://schemas.microsoft.com/office/powerpoint/2010/main" val="2998019635"/>
              </p:ext>
            </p:extLst>
          </p:nvPr>
        </p:nvGraphicFramePr>
        <p:xfrm>
          <a:off x="319454" y="1973517"/>
          <a:ext cx="9091246" cy="428660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F842EBAF-CDA7-33D9-C68A-814C4494637E}"/>
              </a:ext>
            </a:extLst>
          </p:cNvPr>
          <p:cNvSpPr/>
          <p:nvPr/>
        </p:nvSpPr>
        <p:spPr>
          <a:xfrm>
            <a:off x="1428751" y="1912884"/>
            <a:ext cx="2200762" cy="200762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a:extLst>
              <a:ext uri="{FF2B5EF4-FFF2-40B4-BE49-F238E27FC236}">
                <a16:creationId xmlns:a16="http://schemas.microsoft.com/office/drawing/2014/main" id="{00000000-0008-0000-0100-000002000000}"/>
              </a:ext>
            </a:extLst>
          </p:cNvPr>
          <p:cNvGraphicFramePr>
            <a:graphicFrameLocks noChangeAspect="1"/>
          </p:cNvGraphicFramePr>
          <p:nvPr>
            <p:extLst>
              <p:ext uri="{D42A27DB-BD31-4B8C-83A1-F6EECF244321}">
                <p14:modId xmlns:p14="http://schemas.microsoft.com/office/powerpoint/2010/main" val="2147203535"/>
              </p:ext>
            </p:extLst>
          </p:nvPr>
        </p:nvGraphicFramePr>
        <p:xfrm>
          <a:off x="1264960" y="2222398"/>
          <a:ext cx="2564090" cy="1641866"/>
        </p:xfrm>
        <a:graphic>
          <a:graphicData uri="http://schemas.openxmlformats.org/drawingml/2006/chart">
            <c:chart xmlns:c="http://schemas.openxmlformats.org/drawingml/2006/chart" xmlns:r="http://schemas.openxmlformats.org/officeDocument/2006/relationships" r:id="rId4"/>
          </a:graphicData>
        </a:graphic>
      </p:graphicFrame>
      <p:sp>
        <p:nvSpPr>
          <p:cNvPr id="43" name="Title 3">
            <a:extLst>
              <a:ext uri="{FF2B5EF4-FFF2-40B4-BE49-F238E27FC236}">
                <a16:creationId xmlns:a16="http://schemas.microsoft.com/office/drawing/2014/main" id="{F2C7D3A1-A9C6-3A7E-BEFE-2AEE83F1B2CB}"/>
              </a:ext>
            </a:extLst>
          </p:cNvPr>
          <p:cNvSpPr txBox="1">
            <a:spLocks/>
          </p:cNvSpPr>
          <p:nvPr/>
        </p:nvSpPr>
        <p:spPr>
          <a:xfrm>
            <a:off x="495300" y="452971"/>
            <a:ext cx="8915400" cy="402032"/>
          </a:xfrm>
          <a:prstGeom prst="rect">
            <a:avLst/>
          </a:prstGeom>
        </p:spPr>
        <p:txBody>
          <a:bodyPr vert="horz" lIns="18288" tIns="45720" rIns="91440" bIns="45720" rtlCol="0" anchor="ctr">
            <a:normAutofit fontScale="97500"/>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r>
              <a:rPr lang="en-US" dirty="0"/>
              <a:t>Earnings Stability Through Broad Diversification</a:t>
            </a:r>
          </a:p>
        </p:txBody>
      </p:sp>
      <p:sp>
        <p:nvSpPr>
          <p:cNvPr id="17" name="TextBox 16">
            <a:extLst>
              <a:ext uri="{FF2B5EF4-FFF2-40B4-BE49-F238E27FC236}">
                <a16:creationId xmlns:a16="http://schemas.microsoft.com/office/drawing/2014/main" id="{AA1DA715-5D20-49B8-4B5B-CE94F0D06421}"/>
              </a:ext>
            </a:extLst>
          </p:cNvPr>
          <p:cNvSpPr txBox="1"/>
          <p:nvPr/>
        </p:nvSpPr>
        <p:spPr>
          <a:xfrm>
            <a:off x="495300" y="1006456"/>
            <a:ext cx="8915400" cy="815608"/>
          </a:xfrm>
          <a:prstGeom prst="rect">
            <a:avLst/>
          </a:prstGeom>
          <a:solidFill>
            <a:schemeClr val="tx2"/>
          </a:solidFill>
          <a:ln>
            <a:noFill/>
          </a:ln>
          <a:effectLst>
            <a:glow rad="228600">
              <a:schemeClr val="accent1">
                <a:alpha val="40000"/>
              </a:schemeClr>
            </a:glow>
          </a:effectLst>
        </p:spPr>
        <p:txBody>
          <a:bodyPr wrap="square" rtlCol="0">
            <a:spAutoFit/>
          </a:bodyPr>
          <a:lstStyle/>
          <a:p>
            <a:pPr marL="285750" indent="-285750">
              <a:spcBef>
                <a:spcPts val="600"/>
              </a:spcBef>
              <a:buClr>
                <a:srgbClr val="EB5917"/>
              </a:buClr>
              <a:buFont typeface="Wingdings" panose="05000000000000000000" pitchFamily="2" charset="2"/>
              <a:buChar char="Ø"/>
            </a:pPr>
            <a:r>
              <a:rPr lang="en-US" sz="1400" b="1" dirty="0">
                <a:solidFill>
                  <a:schemeClr val="bg1"/>
                </a:solidFill>
              </a:rPr>
              <a:t>Meaningful diversification by line of business, product, geography, broker distribution, facility vs. individual risk, and short vs. long-tail risks</a:t>
            </a:r>
          </a:p>
          <a:p>
            <a:pPr marL="285750" indent="-285750">
              <a:spcBef>
                <a:spcPts val="600"/>
              </a:spcBef>
              <a:buClr>
                <a:srgbClr val="EB5917"/>
              </a:buClr>
              <a:buFont typeface="Wingdings" panose="05000000000000000000" pitchFamily="2" charset="2"/>
              <a:buChar char="Ø"/>
            </a:pPr>
            <a:r>
              <a:rPr lang="en-US" sz="1400" b="1" dirty="0">
                <a:solidFill>
                  <a:schemeClr val="bg1"/>
                </a:solidFill>
              </a:rPr>
              <a:t>~25 lines of business written globally, supported by 8 offices</a:t>
            </a:r>
          </a:p>
        </p:txBody>
      </p:sp>
      <p:sp>
        <p:nvSpPr>
          <p:cNvPr id="8" name="TextBox 7">
            <a:extLst>
              <a:ext uri="{FF2B5EF4-FFF2-40B4-BE49-F238E27FC236}">
                <a16:creationId xmlns:a16="http://schemas.microsoft.com/office/drawing/2014/main" id="{6757E329-A44D-4AA4-FD0A-96A937C2A16B}"/>
              </a:ext>
            </a:extLst>
          </p:cNvPr>
          <p:cNvSpPr txBox="1"/>
          <p:nvPr/>
        </p:nvSpPr>
        <p:spPr>
          <a:xfrm>
            <a:off x="1177701" y="1884309"/>
            <a:ext cx="2738609" cy="353943"/>
          </a:xfrm>
          <a:prstGeom prst="rect">
            <a:avLst/>
          </a:prstGeom>
          <a:noFill/>
        </p:spPr>
        <p:txBody>
          <a:bodyPr wrap="square" rtlCol="0">
            <a:spAutoFit/>
          </a:bodyPr>
          <a:lstStyle/>
          <a:p>
            <a:pPr algn="ctr"/>
            <a:r>
              <a:rPr lang="en-US" sz="1100" b="1" u="sng" dirty="0">
                <a:solidFill>
                  <a:schemeClr val="tx2"/>
                </a:solidFill>
              </a:rPr>
              <a:t>GWP by Geography</a:t>
            </a:r>
          </a:p>
          <a:p>
            <a:pPr algn="ctr"/>
            <a:r>
              <a:rPr lang="en-US" sz="600" b="1" dirty="0">
                <a:solidFill>
                  <a:schemeClr val="tx2"/>
                </a:solidFill>
              </a:rPr>
              <a:t>9/30/2023</a:t>
            </a:r>
            <a:endParaRPr lang="en-GB" sz="600" b="1" dirty="0">
              <a:solidFill>
                <a:schemeClr val="tx2"/>
              </a:solidFill>
            </a:endParaRPr>
          </a:p>
        </p:txBody>
      </p:sp>
      <p:sp>
        <p:nvSpPr>
          <p:cNvPr id="13" name="TextBox 12">
            <a:extLst>
              <a:ext uri="{FF2B5EF4-FFF2-40B4-BE49-F238E27FC236}">
                <a16:creationId xmlns:a16="http://schemas.microsoft.com/office/drawing/2014/main" id="{59B2ECC5-72EE-17C4-FC5D-BA99F81259CD}"/>
              </a:ext>
            </a:extLst>
          </p:cNvPr>
          <p:cNvSpPr txBox="1"/>
          <p:nvPr/>
        </p:nvSpPr>
        <p:spPr>
          <a:xfrm>
            <a:off x="3880563" y="3108523"/>
            <a:ext cx="2738609" cy="307777"/>
          </a:xfrm>
          <a:prstGeom prst="rect">
            <a:avLst/>
          </a:prstGeom>
          <a:noFill/>
          <a:ln>
            <a:solidFill>
              <a:schemeClr val="tx2"/>
            </a:solidFill>
          </a:ln>
        </p:spPr>
        <p:txBody>
          <a:bodyPr wrap="square" rtlCol="0">
            <a:spAutoFit/>
          </a:bodyPr>
          <a:lstStyle/>
          <a:p>
            <a:pPr algn="ctr"/>
            <a:r>
              <a:rPr lang="en-US" sz="1400" b="1" dirty="0">
                <a:solidFill>
                  <a:schemeClr val="tx2"/>
                </a:solidFill>
              </a:rPr>
              <a:t>GWP by Line of Business</a:t>
            </a:r>
          </a:p>
        </p:txBody>
      </p:sp>
      <p:graphicFrame>
        <p:nvGraphicFramePr>
          <p:cNvPr id="2" name="Chart 1">
            <a:extLst>
              <a:ext uri="{FF2B5EF4-FFF2-40B4-BE49-F238E27FC236}">
                <a16:creationId xmlns:a16="http://schemas.microsoft.com/office/drawing/2014/main" id="{00000000-0008-0000-0100-000002000000}"/>
              </a:ext>
            </a:extLst>
          </p:cNvPr>
          <p:cNvGraphicFramePr>
            <a:graphicFrameLocks noChangeAspect="1"/>
          </p:cNvGraphicFramePr>
          <p:nvPr>
            <p:extLst>
              <p:ext uri="{D42A27DB-BD31-4B8C-83A1-F6EECF244321}">
                <p14:modId xmlns:p14="http://schemas.microsoft.com/office/powerpoint/2010/main" val="465156105"/>
              </p:ext>
            </p:extLst>
          </p:nvPr>
        </p:nvGraphicFramePr>
        <p:xfrm>
          <a:off x="1116197" y="2139726"/>
          <a:ext cx="2738610" cy="17807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8889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F4E51EB-E3AD-CB3B-D8A5-83BC552802F0}"/>
              </a:ext>
            </a:extLst>
          </p:cNvPr>
          <p:cNvGraphicFramePr>
            <a:graphicFrameLocks/>
          </p:cNvGraphicFramePr>
          <p:nvPr>
            <p:extLst>
              <p:ext uri="{D42A27DB-BD31-4B8C-83A1-F6EECF244321}">
                <p14:modId xmlns:p14="http://schemas.microsoft.com/office/powerpoint/2010/main" val="3044314262"/>
              </p:ext>
            </p:extLst>
          </p:nvPr>
        </p:nvGraphicFramePr>
        <p:xfrm>
          <a:off x="609600" y="2388691"/>
          <a:ext cx="8648700" cy="397760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D8F6B165-180E-A0C3-2CF6-F0CF4C8939DB}"/>
              </a:ext>
            </a:extLst>
          </p:cNvPr>
          <p:cNvSpPr txBox="1"/>
          <p:nvPr/>
        </p:nvSpPr>
        <p:spPr>
          <a:xfrm rot="20218039">
            <a:off x="6065317" y="2527983"/>
            <a:ext cx="2799223" cy="215444"/>
          </a:xfrm>
          <a:prstGeom prst="rect">
            <a:avLst/>
          </a:prstGeom>
          <a:noFill/>
        </p:spPr>
        <p:txBody>
          <a:bodyPr wrap="square" rtlCol="0">
            <a:spAutoFit/>
          </a:bodyPr>
          <a:lstStyle/>
          <a:p>
            <a:pPr algn="ctr"/>
            <a:r>
              <a:rPr lang="en-US" sz="800" dirty="0">
                <a:solidFill>
                  <a:schemeClr val="tx2"/>
                </a:solidFill>
              </a:rPr>
              <a:t>Accelerating Growth</a:t>
            </a:r>
            <a:endParaRPr lang="en-GB" sz="800" dirty="0">
              <a:solidFill>
                <a:schemeClr val="tx2"/>
              </a:solidFill>
            </a:endParaRPr>
          </a:p>
        </p:txBody>
      </p:sp>
      <p:sp>
        <p:nvSpPr>
          <p:cNvPr id="11" name="Freeform: Shape 10">
            <a:extLst>
              <a:ext uri="{FF2B5EF4-FFF2-40B4-BE49-F238E27FC236}">
                <a16:creationId xmlns:a16="http://schemas.microsoft.com/office/drawing/2014/main" id="{5B51E3BA-367B-13CF-337D-EBFA8893B9A6}"/>
              </a:ext>
            </a:extLst>
          </p:cNvPr>
          <p:cNvSpPr/>
          <p:nvPr/>
        </p:nvSpPr>
        <p:spPr>
          <a:xfrm>
            <a:off x="1446006" y="2320497"/>
            <a:ext cx="7079704" cy="1938674"/>
          </a:xfrm>
          <a:custGeom>
            <a:avLst/>
            <a:gdLst>
              <a:gd name="connsiteX0" fmla="*/ 0 w 6553200"/>
              <a:gd name="connsiteY0" fmla="*/ 2028825 h 2232551"/>
              <a:gd name="connsiteX1" fmla="*/ 781050 w 6553200"/>
              <a:gd name="connsiteY1" fmla="*/ 1933575 h 2232551"/>
              <a:gd name="connsiteX2" fmla="*/ 2305050 w 6553200"/>
              <a:gd name="connsiteY2" fmla="*/ 2124075 h 2232551"/>
              <a:gd name="connsiteX3" fmla="*/ 6553200 w 6553200"/>
              <a:gd name="connsiteY3" fmla="*/ 0 h 2232551"/>
              <a:gd name="connsiteX4" fmla="*/ 6553200 w 6553200"/>
              <a:gd name="connsiteY4" fmla="*/ 0 h 223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2232551">
                <a:moveTo>
                  <a:pt x="0" y="2028825"/>
                </a:moveTo>
                <a:cubicBezTo>
                  <a:pt x="198437" y="1973262"/>
                  <a:pt x="396875" y="1917700"/>
                  <a:pt x="781050" y="1933575"/>
                </a:cubicBezTo>
                <a:cubicBezTo>
                  <a:pt x="1165225" y="1949450"/>
                  <a:pt x="1343025" y="2446337"/>
                  <a:pt x="2305050" y="2124075"/>
                </a:cubicBezTo>
                <a:cubicBezTo>
                  <a:pt x="3267075" y="1801813"/>
                  <a:pt x="6553200" y="0"/>
                  <a:pt x="6553200" y="0"/>
                </a:cubicBezTo>
                <a:lnTo>
                  <a:pt x="6553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7"/>
          <p:cNvSpPr>
            <a:spLocks noGrp="1"/>
          </p:cNvSpPr>
          <p:nvPr>
            <p:ph type="title"/>
          </p:nvPr>
        </p:nvSpPr>
        <p:spPr/>
        <p:txBody>
          <a:bodyPr>
            <a:normAutofit/>
          </a:bodyPr>
          <a:lstStyle/>
          <a:p>
            <a:r>
              <a:rPr lang="en-US" dirty="0"/>
              <a:t>Track Record of Profitable Growth &amp; Strong Cycle Management</a:t>
            </a:r>
          </a:p>
        </p:txBody>
      </p:sp>
      <p:sp>
        <p:nvSpPr>
          <p:cNvPr id="17" name="TextBox 16">
            <a:extLst>
              <a:ext uri="{FF2B5EF4-FFF2-40B4-BE49-F238E27FC236}">
                <a16:creationId xmlns:a16="http://schemas.microsoft.com/office/drawing/2014/main" id="{B4F8470F-B8D5-198D-CB69-278E3DB0A525}"/>
              </a:ext>
            </a:extLst>
          </p:cNvPr>
          <p:cNvSpPr txBox="1"/>
          <p:nvPr/>
        </p:nvSpPr>
        <p:spPr>
          <a:xfrm>
            <a:off x="504646" y="1055266"/>
            <a:ext cx="8915400" cy="954107"/>
          </a:xfrm>
          <a:prstGeom prst="rect">
            <a:avLst/>
          </a:prstGeom>
          <a:solidFill>
            <a:schemeClr val="tx2"/>
          </a:solidFill>
          <a:ln>
            <a:noFill/>
          </a:ln>
          <a:effectLst>
            <a:glow rad="228600">
              <a:schemeClr val="accent1">
                <a:alpha val="40000"/>
              </a:schemeClr>
            </a:glow>
          </a:effectLst>
        </p:spPr>
        <p:txBody>
          <a:bodyPr wrap="square" rtlCol="0">
            <a:spAutoFit/>
          </a:bodyPr>
          <a:lstStyle/>
          <a:p>
            <a:pPr marL="171450" indent="-171450" defTabSz="858183">
              <a:buClr>
                <a:srgbClr val="EB5917"/>
              </a:buClr>
              <a:buFont typeface="Wingdings" panose="05000000000000000000" pitchFamily="2" charset="2"/>
              <a:buChar char="Ø"/>
            </a:pPr>
            <a:r>
              <a:rPr lang="en-US" sz="1400" b="1" dirty="0">
                <a:solidFill>
                  <a:schemeClr val="bg1"/>
                </a:solidFill>
              </a:rPr>
              <a:t>Prudent growth and cycle management balancing growth and risk selection</a:t>
            </a:r>
          </a:p>
          <a:p>
            <a:pPr marL="171450" indent="-171450" defTabSz="858183">
              <a:buClr>
                <a:srgbClr val="EB5917"/>
              </a:buClr>
              <a:buFont typeface="Wingdings" panose="05000000000000000000" pitchFamily="2" charset="2"/>
              <a:buChar char="Ø"/>
            </a:pPr>
            <a:r>
              <a:rPr lang="en-US" sz="1400" b="1" dirty="0">
                <a:solidFill>
                  <a:schemeClr val="bg1"/>
                </a:solidFill>
              </a:rPr>
              <a:t>Sound approach to capitalizing on market dislocation</a:t>
            </a:r>
          </a:p>
          <a:p>
            <a:pPr marL="171450" indent="-171450" defTabSz="858183">
              <a:buClr>
                <a:srgbClr val="EB5917"/>
              </a:buClr>
              <a:buFont typeface="Wingdings" panose="05000000000000000000" pitchFamily="2" charset="2"/>
              <a:buChar char="Ø"/>
            </a:pPr>
            <a:r>
              <a:rPr lang="en-US" sz="1400" b="1" dirty="0">
                <a:solidFill>
                  <a:schemeClr val="bg1"/>
                </a:solidFill>
              </a:rPr>
              <a:t>10 Year (2013 – 9/30/2023) GPW CAGR: 11.3%</a:t>
            </a:r>
          </a:p>
          <a:p>
            <a:pPr marL="171450" indent="-171450" defTabSz="858183">
              <a:buClr>
                <a:srgbClr val="EB5917"/>
              </a:buClr>
              <a:buFont typeface="Wingdings" panose="05000000000000000000" pitchFamily="2" charset="2"/>
              <a:buChar char="Ø"/>
            </a:pPr>
            <a:r>
              <a:rPr lang="en-US" sz="1400" b="1" dirty="0">
                <a:solidFill>
                  <a:schemeClr val="bg1"/>
                </a:solidFill>
              </a:rPr>
              <a:t>10 Year (2013 – Q3 2023 annualized) combined ratio average: 87.5%</a:t>
            </a:r>
          </a:p>
        </p:txBody>
      </p:sp>
      <p:sp>
        <p:nvSpPr>
          <p:cNvPr id="15" name="Isosceles Triangle 14">
            <a:extLst>
              <a:ext uri="{FF2B5EF4-FFF2-40B4-BE49-F238E27FC236}">
                <a16:creationId xmlns:a16="http://schemas.microsoft.com/office/drawing/2014/main" id="{E147D78F-47D3-CF82-5EF4-771C8631D87D}"/>
              </a:ext>
            </a:extLst>
          </p:cNvPr>
          <p:cNvSpPr/>
          <p:nvPr/>
        </p:nvSpPr>
        <p:spPr>
          <a:xfrm rot="14241165" flipH="1" flipV="1">
            <a:off x="8484243" y="2219408"/>
            <a:ext cx="189576" cy="116236"/>
          </a:xfrm>
          <a:prstGeom prst="triangle">
            <a:avLst>
              <a:gd name="adj" fmla="val 570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D9F12C1-9FC7-6469-7466-1AA37564497E}"/>
              </a:ext>
            </a:extLst>
          </p:cNvPr>
          <p:cNvSpPr txBox="1"/>
          <p:nvPr/>
        </p:nvSpPr>
        <p:spPr>
          <a:xfrm>
            <a:off x="2798595" y="3631537"/>
            <a:ext cx="1022101" cy="338554"/>
          </a:xfrm>
          <a:prstGeom prst="rect">
            <a:avLst/>
          </a:prstGeom>
          <a:noFill/>
        </p:spPr>
        <p:txBody>
          <a:bodyPr wrap="square" rtlCol="0">
            <a:spAutoFit/>
          </a:bodyPr>
          <a:lstStyle/>
          <a:p>
            <a:pPr algn="ctr"/>
            <a:r>
              <a:rPr lang="en-US" sz="800" dirty="0">
                <a:solidFill>
                  <a:schemeClr val="tx2"/>
                </a:solidFill>
              </a:rPr>
              <a:t>Strong Cycle Management</a:t>
            </a:r>
            <a:endParaRPr lang="en-GB" sz="800" dirty="0">
              <a:solidFill>
                <a:schemeClr val="tx2"/>
              </a:solidFill>
            </a:endParaRPr>
          </a:p>
        </p:txBody>
      </p:sp>
      <p:sp>
        <p:nvSpPr>
          <p:cNvPr id="3" name="TextBox 2">
            <a:extLst>
              <a:ext uri="{FF2B5EF4-FFF2-40B4-BE49-F238E27FC236}">
                <a16:creationId xmlns:a16="http://schemas.microsoft.com/office/drawing/2014/main" id="{97B6E7C9-7C48-57A0-D010-1EB850494FE3}"/>
              </a:ext>
            </a:extLst>
          </p:cNvPr>
          <p:cNvSpPr txBox="1"/>
          <p:nvPr/>
        </p:nvSpPr>
        <p:spPr>
          <a:xfrm rot="16200000">
            <a:off x="183405" y="3693092"/>
            <a:ext cx="857927" cy="215444"/>
          </a:xfrm>
          <a:prstGeom prst="rect">
            <a:avLst/>
          </a:prstGeom>
          <a:noFill/>
        </p:spPr>
        <p:txBody>
          <a:bodyPr wrap="none" rtlCol="0">
            <a:spAutoFit/>
          </a:bodyPr>
          <a:lstStyle/>
          <a:p>
            <a:r>
              <a:rPr lang="en-US" sz="800" dirty="0"/>
              <a:t>GWP $Millions</a:t>
            </a:r>
            <a:endParaRPr lang="en-GB" sz="800" dirty="0"/>
          </a:p>
        </p:txBody>
      </p:sp>
      <p:sp>
        <p:nvSpPr>
          <p:cNvPr id="10" name="TextBox 9">
            <a:extLst>
              <a:ext uri="{FF2B5EF4-FFF2-40B4-BE49-F238E27FC236}">
                <a16:creationId xmlns:a16="http://schemas.microsoft.com/office/drawing/2014/main" id="{405780B4-2D38-92E3-2614-74B494228ED5}"/>
              </a:ext>
            </a:extLst>
          </p:cNvPr>
          <p:cNvSpPr txBox="1"/>
          <p:nvPr/>
        </p:nvSpPr>
        <p:spPr>
          <a:xfrm>
            <a:off x="9084928" y="3183248"/>
            <a:ext cx="104512" cy="276999"/>
          </a:xfrm>
          <a:prstGeom prst="rect">
            <a:avLst/>
          </a:prstGeom>
          <a:noFill/>
        </p:spPr>
        <p:txBody>
          <a:bodyPr wrap="square" rtlCol="0">
            <a:spAutoFit/>
          </a:bodyPr>
          <a:lstStyle/>
          <a:p>
            <a:r>
              <a:rPr lang="en-US" sz="1200" dirty="0"/>
              <a:t>*</a:t>
            </a:r>
            <a:endParaRPr lang="en-GB" sz="1200" dirty="0"/>
          </a:p>
        </p:txBody>
      </p:sp>
      <p:sp>
        <p:nvSpPr>
          <p:cNvPr id="12" name="TextBox 11">
            <a:extLst>
              <a:ext uri="{FF2B5EF4-FFF2-40B4-BE49-F238E27FC236}">
                <a16:creationId xmlns:a16="http://schemas.microsoft.com/office/drawing/2014/main" id="{2F97299F-0DA5-BE82-1561-3A7A9534CF03}"/>
              </a:ext>
            </a:extLst>
          </p:cNvPr>
          <p:cNvSpPr txBox="1"/>
          <p:nvPr/>
        </p:nvSpPr>
        <p:spPr>
          <a:xfrm>
            <a:off x="426894" y="6069308"/>
            <a:ext cx="1398140" cy="276999"/>
          </a:xfrm>
          <a:prstGeom prst="rect">
            <a:avLst/>
          </a:prstGeom>
          <a:noFill/>
        </p:spPr>
        <p:txBody>
          <a:bodyPr wrap="none" rtlCol="0">
            <a:spAutoFit/>
          </a:bodyPr>
          <a:lstStyle/>
          <a:p>
            <a:r>
              <a:rPr lang="en-US" sz="1200" dirty="0"/>
              <a:t>* </a:t>
            </a:r>
            <a:r>
              <a:rPr lang="en-US" sz="700" dirty="0"/>
              <a:t>IGI 9M 2023 combined ratio</a:t>
            </a:r>
            <a:endParaRPr lang="en-GB" sz="1200" dirty="0"/>
          </a:p>
        </p:txBody>
      </p:sp>
    </p:spTree>
    <p:extLst>
      <p:ext uri="{BB962C8B-B14F-4D97-AF65-F5344CB8AC3E}">
        <p14:creationId xmlns:p14="http://schemas.microsoft.com/office/powerpoint/2010/main" val="263195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A561-E83E-ACDB-4655-78F0080AB3D8}"/>
              </a:ext>
            </a:extLst>
          </p:cNvPr>
          <p:cNvSpPr>
            <a:spLocks noGrp="1"/>
          </p:cNvSpPr>
          <p:nvPr>
            <p:ph type="title"/>
          </p:nvPr>
        </p:nvSpPr>
        <p:spPr>
          <a:xfrm>
            <a:off x="495299" y="397550"/>
            <a:ext cx="8915401" cy="282739"/>
          </a:xfrm>
        </p:spPr>
        <p:txBody>
          <a:bodyPr>
            <a:noAutofit/>
          </a:bodyPr>
          <a:lstStyle/>
          <a:p>
            <a:pPr>
              <a:lnSpc>
                <a:spcPct val="100000"/>
              </a:lnSpc>
            </a:pPr>
            <a:r>
              <a:rPr lang="en-US" dirty="0"/>
              <a:t>Specialist Individual Risk Strategy to Protect Capital and Optimize Profitability</a:t>
            </a:r>
          </a:p>
        </p:txBody>
      </p:sp>
      <p:sp>
        <p:nvSpPr>
          <p:cNvPr id="67" name="TextBox 66">
            <a:extLst>
              <a:ext uri="{FF2B5EF4-FFF2-40B4-BE49-F238E27FC236}">
                <a16:creationId xmlns:a16="http://schemas.microsoft.com/office/drawing/2014/main" id="{89C149B6-5F3D-66B3-F8F0-0D408F924DE3}"/>
              </a:ext>
            </a:extLst>
          </p:cNvPr>
          <p:cNvSpPr txBox="1"/>
          <p:nvPr/>
        </p:nvSpPr>
        <p:spPr>
          <a:xfrm>
            <a:off x="495299" y="999923"/>
            <a:ext cx="8915401" cy="1180003"/>
          </a:xfrm>
          <a:prstGeom prst="rect">
            <a:avLst/>
          </a:prstGeom>
          <a:solidFill>
            <a:schemeClr val="tx2"/>
          </a:solidFill>
          <a:ln>
            <a:noFill/>
          </a:ln>
          <a:effectLst>
            <a:glow rad="228600">
              <a:schemeClr val="accent1">
                <a:alpha val="40000"/>
              </a:schemeClr>
            </a:glow>
          </a:effectLst>
        </p:spPr>
        <p:txBody>
          <a:bodyPr wrap="square" rtlCol="0">
            <a:spAutoFit/>
          </a:bodyPr>
          <a:lstStyle/>
          <a:p>
            <a:pPr marL="266700" lvl="1" indent="-266700">
              <a:lnSpc>
                <a:spcPct val="120000"/>
              </a:lnSpc>
              <a:buClr>
                <a:srgbClr val="EB5917"/>
              </a:buClr>
              <a:buFont typeface="Wingdings" panose="05000000000000000000" pitchFamily="2" charset="2"/>
              <a:buChar char="Ø"/>
            </a:pPr>
            <a:r>
              <a:rPr lang="en-US" sz="1200" b="1" dirty="0">
                <a:solidFill>
                  <a:schemeClr val="bg1"/>
                </a:solidFill>
              </a:rPr>
              <a:t>69% individually underwritten as of September 30, 2023; 22% MGA-originated; 9% reinsurance</a:t>
            </a:r>
          </a:p>
          <a:p>
            <a:pPr marL="266700" lvl="1" indent="-266700">
              <a:lnSpc>
                <a:spcPct val="120000"/>
              </a:lnSpc>
              <a:buClr>
                <a:srgbClr val="EB5917"/>
              </a:buClr>
              <a:buFont typeface="Wingdings" panose="05000000000000000000" pitchFamily="2" charset="2"/>
              <a:buChar char="Ø"/>
            </a:pPr>
            <a:r>
              <a:rPr lang="en-US" sz="1200" b="1" dirty="0">
                <a:solidFill>
                  <a:schemeClr val="bg1"/>
                </a:solidFill>
              </a:rPr>
              <a:t>Class-underwriting profit centers irrespective of geography of risk</a:t>
            </a:r>
          </a:p>
          <a:p>
            <a:pPr marL="266700" lvl="1" indent="-266700">
              <a:lnSpc>
                <a:spcPct val="120000"/>
              </a:lnSpc>
              <a:buClr>
                <a:srgbClr val="EB5917"/>
              </a:buClr>
              <a:buFont typeface="Wingdings" panose="05000000000000000000" pitchFamily="2" charset="2"/>
              <a:buChar char="Ø"/>
            </a:pPr>
            <a:r>
              <a:rPr lang="en-US" sz="1200" b="1" dirty="0">
                <a:solidFill>
                  <a:schemeClr val="bg1"/>
                </a:solidFill>
              </a:rPr>
              <a:t>In-depth risk assessment of underlying exposure </a:t>
            </a:r>
          </a:p>
          <a:p>
            <a:pPr marL="266700" lvl="1" indent="-266700">
              <a:lnSpc>
                <a:spcPct val="120000"/>
              </a:lnSpc>
              <a:buClr>
                <a:srgbClr val="EB5917"/>
              </a:buClr>
              <a:buFont typeface="Wingdings" panose="05000000000000000000" pitchFamily="2" charset="2"/>
              <a:buChar char="Ø"/>
            </a:pPr>
            <a:r>
              <a:rPr lang="en-US" sz="1200" b="1" dirty="0">
                <a:solidFill>
                  <a:schemeClr val="bg1"/>
                </a:solidFill>
              </a:rPr>
              <a:t>Facultative reinsurance designed to enhance risk-adjusted returns</a:t>
            </a:r>
          </a:p>
          <a:p>
            <a:pPr marL="266700" lvl="1" indent="-266700">
              <a:lnSpc>
                <a:spcPct val="120000"/>
              </a:lnSpc>
              <a:buClr>
                <a:srgbClr val="EB5917"/>
              </a:buClr>
              <a:buFont typeface="Wingdings" panose="05000000000000000000" pitchFamily="2" charset="2"/>
              <a:buChar char="Ø"/>
            </a:pPr>
            <a:r>
              <a:rPr lang="en-US" sz="1200" b="1" dirty="0">
                <a:solidFill>
                  <a:schemeClr val="bg1"/>
                </a:solidFill>
              </a:rPr>
              <a:t>Prudent use of treaty reinsurance to protect capital</a:t>
            </a:r>
          </a:p>
        </p:txBody>
      </p:sp>
      <p:sp>
        <p:nvSpPr>
          <p:cNvPr id="69" name="Source 14">
            <a:extLst>
              <a:ext uri="{FF2B5EF4-FFF2-40B4-BE49-F238E27FC236}">
                <a16:creationId xmlns:a16="http://schemas.microsoft.com/office/drawing/2014/main" id="{331A6D75-6E0F-F8FC-276B-BD7D6ECE6C10}"/>
              </a:ext>
            </a:extLst>
          </p:cNvPr>
          <p:cNvSpPr txBox="1">
            <a:spLocks noChangeArrowheads="1"/>
          </p:cNvSpPr>
          <p:nvPr/>
        </p:nvSpPr>
        <p:spPr bwMode="auto">
          <a:xfrm>
            <a:off x="495300" y="6140370"/>
            <a:ext cx="8915400" cy="14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nchorCtr="0">
            <a:spAutoFit/>
          </a:bodyPr>
          <a:lstStyle>
            <a:lvl1pPr marL="579438" indent="-579438" defTabSz="995363">
              <a:tabLst>
                <a:tab pos="579438" algn="l"/>
              </a:tabLst>
              <a:defRPr>
                <a:solidFill>
                  <a:schemeClr val="tx1"/>
                </a:solidFill>
                <a:latin typeface="Arial" pitchFamily="34" charset="0"/>
              </a:defRPr>
            </a:lvl1pPr>
            <a:lvl2pPr marL="609600" defTabSz="995363">
              <a:tabLst>
                <a:tab pos="579438" algn="l"/>
              </a:tabLst>
              <a:defRPr>
                <a:solidFill>
                  <a:schemeClr val="tx1"/>
                </a:solidFill>
                <a:latin typeface="Arial" pitchFamily="34" charset="0"/>
              </a:defRPr>
            </a:lvl2pPr>
            <a:lvl3pPr marL="995363" defTabSz="995363">
              <a:tabLst>
                <a:tab pos="579438" algn="l"/>
              </a:tabLst>
              <a:defRPr>
                <a:solidFill>
                  <a:schemeClr val="tx1"/>
                </a:solidFill>
                <a:latin typeface="Arial" pitchFamily="34" charset="0"/>
              </a:defRPr>
            </a:lvl3pPr>
            <a:lvl4pPr marL="1492250" defTabSz="995363">
              <a:tabLst>
                <a:tab pos="579438" algn="l"/>
              </a:tabLst>
              <a:defRPr>
                <a:solidFill>
                  <a:schemeClr val="tx1"/>
                </a:solidFill>
                <a:latin typeface="Arial" pitchFamily="34" charset="0"/>
              </a:defRPr>
            </a:lvl4pPr>
            <a:lvl5pPr marL="1987550" defTabSz="995363">
              <a:tabLst>
                <a:tab pos="579438" algn="l"/>
              </a:tabLst>
              <a:defRPr>
                <a:solidFill>
                  <a:schemeClr val="tx1"/>
                </a:solidFill>
                <a:latin typeface="Arial" pitchFamily="34" charset="0"/>
              </a:defRPr>
            </a:lvl5pPr>
            <a:lvl6pPr marL="2444750" defTabSz="995363" fontAlgn="base">
              <a:spcBef>
                <a:spcPct val="0"/>
              </a:spcBef>
              <a:spcAft>
                <a:spcPct val="0"/>
              </a:spcAft>
              <a:tabLst>
                <a:tab pos="579438" algn="l"/>
              </a:tabLst>
              <a:defRPr>
                <a:solidFill>
                  <a:schemeClr val="tx1"/>
                </a:solidFill>
                <a:latin typeface="Arial" pitchFamily="34" charset="0"/>
              </a:defRPr>
            </a:lvl6pPr>
            <a:lvl7pPr marL="2901950" defTabSz="995363" fontAlgn="base">
              <a:spcBef>
                <a:spcPct val="0"/>
              </a:spcBef>
              <a:spcAft>
                <a:spcPct val="0"/>
              </a:spcAft>
              <a:tabLst>
                <a:tab pos="579438" algn="l"/>
              </a:tabLst>
              <a:defRPr>
                <a:solidFill>
                  <a:schemeClr val="tx1"/>
                </a:solidFill>
                <a:latin typeface="Arial" pitchFamily="34" charset="0"/>
              </a:defRPr>
            </a:lvl7pPr>
            <a:lvl8pPr marL="3359150" defTabSz="995363" fontAlgn="base">
              <a:spcBef>
                <a:spcPct val="0"/>
              </a:spcBef>
              <a:spcAft>
                <a:spcPct val="0"/>
              </a:spcAft>
              <a:tabLst>
                <a:tab pos="579438" algn="l"/>
              </a:tabLst>
              <a:defRPr>
                <a:solidFill>
                  <a:schemeClr val="tx1"/>
                </a:solidFill>
                <a:latin typeface="Arial" pitchFamily="34" charset="0"/>
              </a:defRPr>
            </a:lvl8pPr>
            <a:lvl9pPr marL="3816350" defTabSz="995363" fontAlgn="base">
              <a:spcBef>
                <a:spcPct val="0"/>
              </a:spcBef>
              <a:spcAft>
                <a:spcPct val="0"/>
              </a:spcAft>
              <a:tabLst>
                <a:tab pos="579438" algn="l"/>
              </a:tabLst>
              <a:defRPr>
                <a:solidFill>
                  <a:schemeClr val="tx1"/>
                </a:solidFill>
                <a:latin typeface="Arial" pitchFamily="34" charset="0"/>
              </a:defRPr>
            </a:lvl9pPr>
          </a:lstStyle>
          <a:p>
            <a:pPr marL="302122" indent="-302122"/>
            <a:r>
              <a:rPr lang="en-CA" sz="700" dirty="0">
                <a:solidFill>
                  <a:srgbClr val="000000"/>
                </a:solidFill>
              </a:rPr>
              <a:t>Source: Swiss Re Institute, PCS, Insurance Information Institute, A.M. Best, AON Global Cat Recap, IGI.</a:t>
            </a:r>
          </a:p>
        </p:txBody>
      </p:sp>
      <p:grpSp>
        <p:nvGrpSpPr>
          <p:cNvPr id="28" name="Group 27">
            <a:extLst>
              <a:ext uri="{FF2B5EF4-FFF2-40B4-BE49-F238E27FC236}">
                <a16:creationId xmlns:a16="http://schemas.microsoft.com/office/drawing/2014/main" id="{16C96381-BC78-C644-AC9C-727A266344BC}"/>
              </a:ext>
            </a:extLst>
          </p:cNvPr>
          <p:cNvGrpSpPr/>
          <p:nvPr/>
        </p:nvGrpSpPr>
        <p:grpSpPr>
          <a:xfrm>
            <a:off x="541000" y="2303082"/>
            <a:ext cx="8593573" cy="3729566"/>
            <a:chOff x="541000" y="2303082"/>
            <a:chExt cx="8593573" cy="3729566"/>
          </a:xfrm>
        </p:grpSpPr>
        <p:sp>
          <p:nvSpPr>
            <p:cNvPr id="72" name="TextBox 71">
              <a:extLst>
                <a:ext uri="{FF2B5EF4-FFF2-40B4-BE49-F238E27FC236}">
                  <a16:creationId xmlns:a16="http://schemas.microsoft.com/office/drawing/2014/main" id="{53186D6D-6F78-30F0-46A8-C99AC6479629}"/>
                </a:ext>
              </a:extLst>
            </p:cNvPr>
            <p:cNvSpPr txBox="1"/>
            <p:nvPr/>
          </p:nvSpPr>
          <p:spPr>
            <a:xfrm>
              <a:off x="6128547" y="2613913"/>
              <a:ext cx="892950" cy="458972"/>
            </a:xfrm>
            <a:prstGeom prst="rect">
              <a:avLst/>
            </a:prstGeom>
            <a:noFill/>
            <a:ln w="19050">
              <a:solidFill>
                <a:srgbClr val="EB5917"/>
              </a:solidFill>
              <a:prstDash val="dash"/>
            </a:ln>
          </p:spPr>
          <p:txBody>
            <a:bodyPr wrap="square" rtlCol="0">
              <a:spAutoFit/>
            </a:bodyPr>
            <a:lstStyle/>
            <a:p>
              <a:pPr algn="ctr" defTabSz="858183"/>
              <a:r>
                <a:rPr lang="en-US" sz="794" dirty="0">
                  <a:solidFill>
                    <a:prstClr val="black"/>
                  </a:solidFill>
                </a:rPr>
                <a:t>2021</a:t>
              </a:r>
            </a:p>
            <a:p>
              <a:pPr algn="ctr" defTabSz="858183"/>
              <a:r>
                <a:rPr lang="en-US" sz="794" dirty="0">
                  <a:solidFill>
                    <a:prstClr val="black"/>
                  </a:solidFill>
                </a:rPr>
                <a:t>Hurricane Ida, </a:t>
              </a:r>
              <a:r>
                <a:rPr lang="en-US" sz="794" dirty="0" err="1">
                  <a:solidFill>
                    <a:prstClr val="black"/>
                  </a:solidFill>
                </a:rPr>
                <a:t>Winterstorm</a:t>
              </a:r>
              <a:r>
                <a:rPr lang="en-US" sz="794" dirty="0">
                  <a:solidFill>
                    <a:prstClr val="black"/>
                  </a:solidFill>
                </a:rPr>
                <a:t> Uri</a:t>
              </a:r>
            </a:p>
          </p:txBody>
        </p:sp>
        <p:sp>
          <p:nvSpPr>
            <p:cNvPr id="10" name="TextBox 9">
              <a:extLst>
                <a:ext uri="{FF2B5EF4-FFF2-40B4-BE49-F238E27FC236}">
                  <a16:creationId xmlns:a16="http://schemas.microsoft.com/office/drawing/2014/main" id="{D1961231-1ED7-4E34-1F2C-0361F48A73D5}"/>
                </a:ext>
              </a:extLst>
            </p:cNvPr>
            <p:cNvSpPr txBox="1"/>
            <p:nvPr/>
          </p:nvSpPr>
          <p:spPr>
            <a:xfrm>
              <a:off x="3006823" y="2710612"/>
              <a:ext cx="1091345" cy="458972"/>
            </a:xfrm>
            <a:prstGeom prst="rect">
              <a:avLst/>
            </a:prstGeom>
            <a:noFill/>
            <a:ln w="19050">
              <a:solidFill>
                <a:srgbClr val="EB5917"/>
              </a:solidFill>
              <a:prstDash val="dash"/>
            </a:ln>
          </p:spPr>
          <p:txBody>
            <a:bodyPr wrap="square" rtlCol="0">
              <a:spAutoFit/>
            </a:bodyPr>
            <a:lstStyle/>
            <a:p>
              <a:pPr algn="ctr" defTabSz="858183"/>
              <a:r>
                <a:rPr lang="en-US" sz="794" dirty="0">
                  <a:solidFill>
                    <a:prstClr val="black"/>
                  </a:solidFill>
                </a:rPr>
                <a:t>2017</a:t>
              </a:r>
            </a:p>
            <a:p>
              <a:pPr algn="ctr" defTabSz="858183"/>
              <a:r>
                <a:rPr lang="en-US" sz="794" dirty="0">
                  <a:solidFill>
                    <a:prstClr val="black"/>
                  </a:solidFill>
                </a:rPr>
                <a:t>Hurricanes Harvey,</a:t>
              </a:r>
              <a:br>
                <a:rPr lang="en-US" sz="794" dirty="0">
                  <a:solidFill>
                    <a:prstClr val="black"/>
                  </a:solidFill>
                </a:rPr>
              </a:br>
              <a:r>
                <a:rPr lang="en-US" sz="794" dirty="0">
                  <a:solidFill>
                    <a:prstClr val="black"/>
                  </a:solidFill>
                </a:rPr>
                <a:t>Irma, Maria</a:t>
              </a:r>
            </a:p>
          </p:txBody>
        </p:sp>
        <p:cxnSp>
          <p:nvCxnSpPr>
            <p:cNvPr id="11" name="Elbow Connector 14">
              <a:extLst>
                <a:ext uri="{FF2B5EF4-FFF2-40B4-BE49-F238E27FC236}">
                  <a16:creationId xmlns:a16="http://schemas.microsoft.com/office/drawing/2014/main" id="{F58D4F4D-D769-4450-1010-A6695C709416}"/>
                </a:ext>
              </a:extLst>
            </p:cNvPr>
            <p:cNvCxnSpPr>
              <a:cxnSpLocks/>
            </p:cNvCxnSpPr>
            <p:nvPr/>
          </p:nvCxnSpPr>
          <p:spPr>
            <a:xfrm rot="16200000" flipH="1">
              <a:off x="3899930" y="2964402"/>
              <a:ext cx="305161" cy="755210"/>
            </a:xfrm>
            <a:prstGeom prst="bentConnector2">
              <a:avLst/>
            </a:prstGeom>
            <a:ln w="19050">
              <a:solidFill>
                <a:srgbClr val="EB591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5D28F5F-BD14-22B7-4A90-CD20D935C2DA}"/>
                </a:ext>
              </a:extLst>
            </p:cNvPr>
            <p:cNvSpPr txBox="1"/>
            <p:nvPr/>
          </p:nvSpPr>
          <p:spPr>
            <a:xfrm>
              <a:off x="4937828" y="2675872"/>
              <a:ext cx="683005" cy="703398"/>
            </a:xfrm>
            <a:prstGeom prst="rect">
              <a:avLst/>
            </a:prstGeom>
            <a:noFill/>
            <a:ln w="19050">
              <a:solidFill>
                <a:srgbClr val="EB5917"/>
              </a:solidFill>
              <a:prstDash val="dash"/>
            </a:ln>
          </p:spPr>
          <p:txBody>
            <a:bodyPr wrap="square" rtlCol="0">
              <a:spAutoFit/>
            </a:bodyPr>
            <a:lstStyle/>
            <a:p>
              <a:pPr algn="ctr" defTabSz="858183"/>
              <a:r>
                <a:rPr lang="en-US" sz="794" dirty="0">
                  <a:solidFill>
                    <a:prstClr val="black"/>
                  </a:solidFill>
                </a:rPr>
                <a:t>2018</a:t>
              </a:r>
            </a:p>
            <a:p>
              <a:pPr algn="ctr" defTabSz="858183"/>
              <a:r>
                <a:rPr lang="en-US" sz="794" dirty="0">
                  <a:solidFill>
                    <a:prstClr val="black"/>
                  </a:solidFill>
                </a:rPr>
                <a:t>Hurricane Michael,</a:t>
              </a:r>
              <a:br>
                <a:rPr lang="en-US" sz="794" dirty="0">
                  <a:solidFill>
                    <a:prstClr val="black"/>
                  </a:solidFill>
                </a:rPr>
              </a:br>
              <a:r>
                <a:rPr lang="en-US" sz="794" dirty="0">
                  <a:solidFill>
                    <a:prstClr val="black"/>
                  </a:solidFill>
                </a:rPr>
                <a:t>California wildfires</a:t>
              </a:r>
            </a:p>
          </p:txBody>
        </p:sp>
        <p:cxnSp>
          <p:nvCxnSpPr>
            <p:cNvPr id="14" name="Straight Arrow Connector 13">
              <a:extLst>
                <a:ext uri="{FF2B5EF4-FFF2-40B4-BE49-F238E27FC236}">
                  <a16:creationId xmlns:a16="http://schemas.microsoft.com/office/drawing/2014/main" id="{36912A7D-1EB3-26DD-E073-1A231C65C660}"/>
                </a:ext>
              </a:extLst>
            </p:cNvPr>
            <p:cNvCxnSpPr>
              <a:cxnSpLocks/>
            </p:cNvCxnSpPr>
            <p:nvPr/>
          </p:nvCxnSpPr>
          <p:spPr>
            <a:xfrm>
              <a:off x="5279331" y="3379270"/>
              <a:ext cx="0" cy="248693"/>
            </a:xfrm>
            <a:prstGeom prst="straightConnector1">
              <a:avLst/>
            </a:prstGeom>
            <a:ln w="19050">
              <a:solidFill>
                <a:srgbClr val="EB5917"/>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296EC82-633D-E581-018E-4F2D8A0E961C}"/>
                </a:ext>
              </a:extLst>
            </p:cNvPr>
            <p:cNvGrpSpPr/>
            <p:nvPr/>
          </p:nvGrpSpPr>
          <p:grpSpPr>
            <a:xfrm>
              <a:off x="2558803" y="5910434"/>
              <a:ext cx="4538978" cy="122214"/>
              <a:chOff x="4130519" y="5733284"/>
              <a:chExt cx="5136814" cy="138509"/>
            </a:xfrm>
          </p:grpSpPr>
          <p:grpSp>
            <p:nvGrpSpPr>
              <p:cNvPr id="4" name="Group 3">
                <a:extLst>
                  <a:ext uri="{FF2B5EF4-FFF2-40B4-BE49-F238E27FC236}">
                    <a16:creationId xmlns:a16="http://schemas.microsoft.com/office/drawing/2014/main" id="{AAEF7A79-7D30-A636-3FE1-C5B8123A6037}"/>
                  </a:ext>
                </a:extLst>
              </p:cNvPr>
              <p:cNvGrpSpPr/>
              <p:nvPr/>
            </p:nvGrpSpPr>
            <p:grpSpPr>
              <a:xfrm>
                <a:off x="5719852" y="5733285"/>
                <a:ext cx="633152" cy="138508"/>
                <a:chOff x="5287846" y="5171310"/>
                <a:chExt cx="633152" cy="138508"/>
              </a:xfrm>
            </p:grpSpPr>
            <p:sp>
              <p:nvSpPr>
                <p:cNvPr id="19" name="Rectangle 18">
                  <a:extLst>
                    <a:ext uri="{FF2B5EF4-FFF2-40B4-BE49-F238E27FC236}">
                      <a16:creationId xmlns:a16="http://schemas.microsoft.com/office/drawing/2014/main" id="{52BCF67D-6B1C-888C-405E-38C615914F3C}"/>
                    </a:ext>
                  </a:extLst>
                </p:cNvPr>
                <p:cNvSpPr/>
                <p:nvPr/>
              </p:nvSpPr>
              <p:spPr>
                <a:xfrm>
                  <a:off x="5287846" y="5171983"/>
                  <a:ext cx="137160" cy="137160"/>
                </a:xfrm>
                <a:prstGeom prst="rect">
                  <a:avLst/>
                </a:prstGeom>
                <a:solidFill>
                  <a:srgbClr val="07456B"/>
                </a:solidFill>
                <a:ln>
                  <a:noFill/>
                </a:ln>
              </p:spPr>
              <p:style>
                <a:lnRef idx="2">
                  <a:schemeClr val="accent1">
                    <a:shade val="50000"/>
                  </a:schemeClr>
                </a:lnRef>
                <a:fillRef idx="1">
                  <a:schemeClr val="accent1"/>
                </a:fillRef>
                <a:effectRef idx="0">
                  <a:schemeClr val="accent1"/>
                </a:effectRef>
                <a:fontRef idx="minor">
                  <a:schemeClr val="lt1"/>
                </a:fontRef>
              </p:style>
              <p:txBody>
                <a:bodyPr lIns="40341" rtlCol="0" anchor="ctr"/>
                <a:lstStyle/>
                <a:p>
                  <a:pPr algn="ctr" defTabSz="858183"/>
                  <a:endParaRPr lang="en-US" sz="1689" dirty="0">
                    <a:solidFill>
                      <a:prstClr val="white"/>
                    </a:solidFill>
                  </a:endParaRPr>
                </a:p>
              </p:txBody>
            </p:sp>
            <p:sp>
              <p:nvSpPr>
                <p:cNvPr id="20" name="TextBox 19">
                  <a:extLst>
                    <a:ext uri="{FF2B5EF4-FFF2-40B4-BE49-F238E27FC236}">
                      <a16:creationId xmlns:a16="http://schemas.microsoft.com/office/drawing/2014/main" id="{3A5923A6-33A5-4238-CDFA-E4D53B929C99}"/>
                    </a:ext>
                  </a:extLst>
                </p:cNvPr>
                <p:cNvSpPr txBox="1"/>
                <p:nvPr/>
              </p:nvSpPr>
              <p:spPr>
                <a:xfrm>
                  <a:off x="5440631" y="5171310"/>
                  <a:ext cx="480367" cy="138508"/>
                </a:xfrm>
                <a:prstGeom prst="rect">
                  <a:avLst/>
                </a:prstGeom>
                <a:noFill/>
              </p:spPr>
              <p:txBody>
                <a:bodyPr wrap="none" lIns="40341" tIns="0" rIns="0" bIns="0" rtlCol="0" anchor="ctr">
                  <a:spAutoFit/>
                </a:bodyPr>
                <a:lstStyle/>
                <a:p>
                  <a:pPr defTabSz="858183"/>
                  <a:r>
                    <a:rPr lang="en-US" sz="794" dirty="0">
                      <a:solidFill>
                        <a:prstClr val="black"/>
                      </a:solidFill>
                    </a:rPr>
                    <a:t>Weather</a:t>
                  </a:r>
                </a:p>
              </p:txBody>
            </p:sp>
          </p:grpSp>
          <p:grpSp>
            <p:nvGrpSpPr>
              <p:cNvPr id="5" name="Group 4">
                <a:extLst>
                  <a:ext uri="{FF2B5EF4-FFF2-40B4-BE49-F238E27FC236}">
                    <a16:creationId xmlns:a16="http://schemas.microsoft.com/office/drawing/2014/main" id="{247EC425-18ED-0C3D-E032-21D60ABB7330}"/>
                  </a:ext>
                </a:extLst>
              </p:cNvPr>
              <p:cNvGrpSpPr/>
              <p:nvPr/>
            </p:nvGrpSpPr>
            <p:grpSpPr>
              <a:xfrm>
                <a:off x="6699802" y="5733285"/>
                <a:ext cx="1474300" cy="138508"/>
                <a:chOff x="6239858" y="5171310"/>
                <a:chExt cx="1474300" cy="138508"/>
              </a:xfrm>
            </p:grpSpPr>
            <p:sp>
              <p:nvSpPr>
                <p:cNvPr id="17" name="Rectangle 16">
                  <a:extLst>
                    <a:ext uri="{FF2B5EF4-FFF2-40B4-BE49-F238E27FC236}">
                      <a16:creationId xmlns:a16="http://schemas.microsoft.com/office/drawing/2014/main" id="{5EAEC0EF-8493-7FF6-4C51-133C36D43004}"/>
                    </a:ext>
                  </a:extLst>
                </p:cNvPr>
                <p:cNvSpPr/>
                <p:nvPr/>
              </p:nvSpPr>
              <p:spPr>
                <a:xfrm>
                  <a:off x="6239858" y="5171983"/>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341" rtlCol="0" anchor="ctr"/>
                <a:lstStyle/>
                <a:p>
                  <a:pPr algn="ctr" defTabSz="858183"/>
                  <a:endParaRPr lang="en-US" sz="1689" dirty="0">
                    <a:solidFill>
                      <a:prstClr val="white"/>
                    </a:solidFill>
                  </a:endParaRPr>
                </a:p>
              </p:txBody>
            </p:sp>
            <p:sp>
              <p:nvSpPr>
                <p:cNvPr id="18" name="TextBox 17">
                  <a:extLst>
                    <a:ext uri="{FF2B5EF4-FFF2-40B4-BE49-F238E27FC236}">
                      <a16:creationId xmlns:a16="http://schemas.microsoft.com/office/drawing/2014/main" id="{C073A825-8C8C-1077-EE39-8F00F67E2D45}"/>
                    </a:ext>
                  </a:extLst>
                </p:cNvPr>
                <p:cNvSpPr txBox="1"/>
                <p:nvPr/>
              </p:nvSpPr>
              <p:spPr>
                <a:xfrm>
                  <a:off x="6392643" y="5171310"/>
                  <a:ext cx="1321515" cy="138508"/>
                </a:xfrm>
                <a:prstGeom prst="rect">
                  <a:avLst/>
                </a:prstGeom>
                <a:noFill/>
              </p:spPr>
              <p:txBody>
                <a:bodyPr wrap="none" lIns="40341" tIns="0" rIns="0" bIns="0" rtlCol="0" anchor="ctr">
                  <a:spAutoFit/>
                </a:bodyPr>
                <a:lstStyle/>
                <a:p>
                  <a:pPr defTabSz="858183"/>
                  <a:r>
                    <a:rPr lang="en-US" sz="794" dirty="0">
                      <a:solidFill>
                        <a:prstClr val="black"/>
                      </a:solidFill>
                    </a:rPr>
                    <a:t>Earthquakes / Tsunamis </a:t>
                  </a:r>
                </a:p>
              </p:txBody>
            </p:sp>
          </p:grpSp>
          <p:grpSp>
            <p:nvGrpSpPr>
              <p:cNvPr id="6" name="Group 5">
                <a:extLst>
                  <a:ext uri="{FF2B5EF4-FFF2-40B4-BE49-F238E27FC236}">
                    <a16:creationId xmlns:a16="http://schemas.microsoft.com/office/drawing/2014/main" id="{A4202392-5E01-1FF9-A710-C5C9C53C65BE}"/>
                  </a:ext>
                </a:extLst>
              </p:cNvPr>
              <p:cNvGrpSpPr/>
              <p:nvPr/>
            </p:nvGrpSpPr>
            <p:grpSpPr>
              <a:xfrm>
                <a:off x="8519727" y="5733285"/>
                <a:ext cx="747606" cy="138508"/>
                <a:chOff x="7849583" y="5171310"/>
                <a:chExt cx="747606" cy="138508"/>
              </a:xfrm>
            </p:grpSpPr>
            <p:sp>
              <p:nvSpPr>
                <p:cNvPr id="15" name="Rectangle 14">
                  <a:extLst>
                    <a:ext uri="{FF2B5EF4-FFF2-40B4-BE49-F238E27FC236}">
                      <a16:creationId xmlns:a16="http://schemas.microsoft.com/office/drawing/2014/main" id="{AF2A19B1-6599-D86A-31AD-21C42EB5B7A6}"/>
                    </a:ext>
                  </a:extLst>
                </p:cNvPr>
                <p:cNvSpPr/>
                <p:nvPr/>
              </p:nvSpPr>
              <p:spPr>
                <a:xfrm>
                  <a:off x="7849583" y="5171983"/>
                  <a:ext cx="137160" cy="137160"/>
                </a:xfrm>
                <a:prstGeom prst="rect">
                  <a:avLst/>
                </a:prstGeom>
                <a:solidFill>
                  <a:srgbClr val="8DBB36"/>
                </a:solidFill>
                <a:ln>
                  <a:noFill/>
                </a:ln>
              </p:spPr>
              <p:style>
                <a:lnRef idx="2">
                  <a:schemeClr val="accent1">
                    <a:shade val="50000"/>
                  </a:schemeClr>
                </a:lnRef>
                <a:fillRef idx="1">
                  <a:schemeClr val="accent1"/>
                </a:fillRef>
                <a:effectRef idx="0">
                  <a:schemeClr val="accent1"/>
                </a:effectRef>
                <a:fontRef idx="minor">
                  <a:schemeClr val="lt1"/>
                </a:fontRef>
              </p:style>
              <p:txBody>
                <a:bodyPr lIns="40341" rtlCol="0" anchor="ctr"/>
                <a:lstStyle/>
                <a:p>
                  <a:pPr algn="ctr" defTabSz="858183"/>
                  <a:endParaRPr lang="en-US" sz="1689" dirty="0">
                    <a:solidFill>
                      <a:prstClr val="white"/>
                    </a:solidFill>
                  </a:endParaRPr>
                </a:p>
              </p:txBody>
            </p:sp>
            <p:sp>
              <p:nvSpPr>
                <p:cNvPr id="16" name="TextBox 15">
                  <a:extLst>
                    <a:ext uri="{FF2B5EF4-FFF2-40B4-BE49-F238E27FC236}">
                      <a16:creationId xmlns:a16="http://schemas.microsoft.com/office/drawing/2014/main" id="{02A986CA-10BC-DB3F-F40F-223D0CCD5E19}"/>
                    </a:ext>
                  </a:extLst>
                </p:cNvPr>
                <p:cNvSpPr txBox="1"/>
                <p:nvPr/>
              </p:nvSpPr>
              <p:spPr>
                <a:xfrm>
                  <a:off x="8002368" y="5171310"/>
                  <a:ext cx="594821" cy="138508"/>
                </a:xfrm>
                <a:prstGeom prst="rect">
                  <a:avLst/>
                </a:prstGeom>
                <a:noFill/>
              </p:spPr>
              <p:txBody>
                <a:bodyPr wrap="none" lIns="40341" tIns="0" rIns="0" bIns="0" rtlCol="0" anchor="ctr">
                  <a:spAutoFit/>
                </a:bodyPr>
                <a:lstStyle/>
                <a:p>
                  <a:pPr defTabSz="858183"/>
                  <a:r>
                    <a:rPr lang="en-US" sz="794" dirty="0">
                      <a:solidFill>
                        <a:prstClr val="black"/>
                      </a:solidFill>
                    </a:rPr>
                    <a:t>Man-made</a:t>
                  </a:r>
                </a:p>
              </p:txBody>
            </p:sp>
          </p:grpSp>
          <p:grpSp>
            <p:nvGrpSpPr>
              <p:cNvPr id="7" name="Group 6">
                <a:extLst>
                  <a:ext uri="{FF2B5EF4-FFF2-40B4-BE49-F238E27FC236}">
                    <a16:creationId xmlns:a16="http://schemas.microsoft.com/office/drawing/2014/main" id="{1DFBDC4E-2952-EA9C-AF45-59DEA8FE24CF}"/>
                  </a:ext>
                </a:extLst>
              </p:cNvPr>
              <p:cNvGrpSpPr/>
              <p:nvPr/>
            </p:nvGrpSpPr>
            <p:grpSpPr>
              <a:xfrm>
                <a:off x="4130519" y="5733284"/>
                <a:ext cx="1243390" cy="138508"/>
                <a:chOff x="4483755" y="5178309"/>
                <a:chExt cx="1243390" cy="138508"/>
              </a:xfrm>
            </p:grpSpPr>
            <p:sp>
              <p:nvSpPr>
                <p:cNvPr id="8" name="Rectangle 7">
                  <a:extLst>
                    <a:ext uri="{FF2B5EF4-FFF2-40B4-BE49-F238E27FC236}">
                      <a16:creationId xmlns:a16="http://schemas.microsoft.com/office/drawing/2014/main" id="{1926968D-997B-FA23-90CB-2F4F8C0D5A22}"/>
                    </a:ext>
                  </a:extLst>
                </p:cNvPr>
                <p:cNvSpPr/>
                <p:nvPr/>
              </p:nvSpPr>
              <p:spPr>
                <a:xfrm rot="2700000">
                  <a:off x="4483755" y="5210987"/>
                  <a:ext cx="73152" cy="73152"/>
                </a:xfrm>
                <a:prstGeom prst="rect">
                  <a:avLst/>
                </a:prstGeom>
                <a:solidFill>
                  <a:srgbClr val="EB5917"/>
                </a:solidFill>
                <a:ln>
                  <a:noFill/>
                </a:ln>
              </p:spPr>
              <p:style>
                <a:lnRef idx="2">
                  <a:schemeClr val="accent1">
                    <a:shade val="50000"/>
                  </a:schemeClr>
                </a:lnRef>
                <a:fillRef idx="1">
                  <a:schemeClr val="accent1"/>
                </a:fillRef>
                <a:effectRef idx="0">
                  <a:schemeClr val="accent1"/>
                </a:effectRef>
                <a:fontRef idx="minor">
                  <a:schemeClr val="lt1"/>
                </a:fontRef>
              </p:style>
              <p:txBody>
                <a:bodyPr lIns="40341" rtlCol="0" anchor="ctr"/>
                <a:lstStyle/>
                <a:p>
                  <a:pPr algn="ctr" defTabSz="858183"/>
                  <a:endParaRPr lang="en-US" sz="1689" dirty="0">
                    <a:solidFill>
                      <a:prstClr val="white"/>
                    </a:solidFill>
                  </a:endParaRPr>
                </a:p>
              </p:txBody>
            </p:sp>
            <p:sp>
              <p:nvSpPr>
                <p:cNvPr id="12" name="TextBox 11">
                  <a:extLst>
                    <a:ext uri="{FF2B5EF4-FFF2-40B4-BE49-F238E27FC236}">
                      <a16:creationId xmlns:a16="http://schemas.microsoft.com/office/drawing/2014/main" id="{92885792-7839-F428-0CA8-DB92B8929334}"/>
                    </a:ext>
                  </a:extLst>
                </p:cNvPr>
                <p:cNvSpPr txBox="1"/>
                <p:nvPr/>
              </p:nvSpPr>
              <p:spPr>
                <a:xfrm>
                  <a:off x="4585486" y="5178309"/>
                  <a:ext cx="1141659" cy="138508"/>
                </a:xfrm>
                <a:prstGeom prst="rect">
                  <a:avLst/>
                </a:prstGeom>
                <a:noFill/>
              </p:spPr>
              <p:txBody>
                <a:bodyPr wrap="none" lIns="40341" tIns="0" rIns="0" bIns="0" rtlCol="0" anchor="ctr">
                  <a:spAutoFit/>
                </a:bodyPr>
                <a:lstStyle/>
                <a:p>
                  <a:pPr defTabSz="858183"/>
                  <a:r>
                    <a:rPr lang="en-US" sz="794" dirty="0">
                      <a:solidFill>
                        <a:prstClr val="black"/>
                      </a:solidFill>
                    </a:rPr>
                    <a:t>IGIC Combined Ratio</a:t>
                  </a:r>
                </a:p>
              </p:txBody>
            </p:sp>
          </p:grpSp>
        </p:grpSp>
        <p:sp>
          <p:nvSpPr>
            <p:cNvPr id="21" name="TextBox 20">
              <a:extLst>
                <a:ext uri="{FF2B5EF4-FFF2-40B4-BE49-F238E27FC236}">
                  <a16:creationId xmlns:a16="http://schemas.microsoft.com/office/drawing/2014/main" id="{B0997A6B-0CD7-2D5D-F883-08001196684E}"/>
                </a:ext>
              </a:extLst>
            </p:cNvPr>
            <p:cNvSpPr txBox="1"/>
            <p:nvPr/>
          </p:nvSpPr>
          <p:spPr>
            <a:xfrm rot="16200000">
              <a:off x="350403" y="3754107"/>
              <a:ext cx="596638" cy="215444"/>
            </a:xfrm>
            <a:prstGeom prst="rect">
              <a:avLst/>
            </a:prstGeom>
            <a:noFill/>
          </p:spPr>
          <p:txBody>
            <a:bodyPr wrap="none" rtlCol="0">
              <a:spAutoFit/>
            </a:bodyPr>
            <a:lstStyle/>
            <a:p>
              <a:r>
                <a:rPr lang="en-US" sz="800" dirty="0"/>
                <a:t> $Billions</a:t>
              </a:r>
              <a:endParaRPr lang="en-GB" sz="800" dirty="0"/>
            </a:p>
          </p:txBody>
        </p:sp>
        <p:sp>
          <p:nvSpPr>
            <p:cNvPr id="24" name="TextBox 23">
              <a:extLst>
                <a:ext uri="{FF2B5EF4-FFF2-40B4-BE49-F238E27FC236}">
                  <a16:creationId xmlns:a16="http://schemas.microsoft.com/office/drawing/2014/main" id="{D51637C1-7DF2-B119-AF6E-2E028B844815}"/>
                </a:ext>
              </a:extLst>
            </p:cNvPr>
            <p:cNvSpPr txBox="1"/>
            <p:nvPr/>
          </p:nvSpPr>
          <p:spPr>
            <a:xfrm>
              <a:off x="7395016" y="2595518"/>
              <a:ext cx="791075" cy="336759"/>
            </a:xfrm>
            <a:prstGeom prst="rect">
              <a:avLst/>
            </a:prstGeom>
            <a:noFill/>
            <a:ln w="19050">
              <a:solidFill>
                <a:srgbClr val="EB5917"/>
              </a:solidFill>
              <a:prstDash val="dash"/>
            </a:ln>
          </p:spPr>
          <p:txBody>
            <a:bodyPr wrap="square" rtlCol="0">
              <a:spAutoFit/>
            </a:bodyPr>
            <a:lstStyle/>
            <a:p>
              <a:pPr algn="ctr" defTabSz="858183"/>
              <a:r>
                <a:rPr lang="en-US" sz="794" dirty="0">
                  <a:solidFill>
                    <a:prstClr val="black"/>
                  </a:solidFill>
                </a:rPr>
                <a:t>2022</a:t>
              </a:r>
            </a:p>
            <a:p>
              <a:pPr algn="ctr" defTabSz="858183"/>
              <a:r>
                <a:rPr lang="en-US" sz="794" dirty="0">
                  <a:solidFill>
                    <a:prstClr val="black"/>
                  </a:solidFill>
                </a:rPr>
                <a:t>Hurricane Ian</a:t>
              </a:r>
            </a:p>
          </p:txBody>
        </p:sp>
        <p:cxnSp>
          <p:nvCxnSpPr>
            <p:cNvPr id="27" name="Straight Arrow Connector 26">
              <a:extLst>
                <a:ext uri="{FF2B5EF4-FFF2-40B4-BE49-F238E27FC236}">
                  <a16:creationId xmlns:a16="http://schemas.microsoft.com/office/drawing/2014/main" id="{FB934EAE-2EFF-541D-EDA9-524245C8F560}"/>
                </a:ext>
              </a:extLst>
            </p:cNvPr>
            <p:cNvCxnSpPr>
              <a:cxnSpLocks/>
            </p:cNvCxnSpPr>
            <p:nvPr/>
          </p:nvCxnSpPr>
          <p:spPr>
            <a:xfrm>
              <a:off x="7808707" y="2943129"/>
              <a:ext cx="0" cy="233082"/>
            </a:xfrm>
            <a:prstGeom prst="straightConnector1">
              <a:avLst/>
            </a:prstGeom>
            <a:ln w="19050">
              <a:solidFill>
                <a:srgbClr val="EB591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14">
              <a:extLst>
                <a:ext uri="{FF2B5EF4-FFF2-40B4-BE49-F238E27FC236}">
                  <a16:creationId xmlns:a16="http://schemas.microsoft.com/office/drawing/2014/main" id="{E7069202-87C8-8E3E-8B48-240436AA9718}"/>
                </a:ext>
              </a:extLst>
            </p:cNvPr>
            <p:cNvCxnSpPr>
              <a:cxnSpLocks/>
            </p:cNvCxnSpPr>
            <p:nvPr/>
          </p:nvCxnSpPr>
          <p:spPr>
            <a:xfrm rot="16200000" flipH="1">
              <a:off x="6838641" y="3091369"/>
              <a:ext cx="318114" cy="257691"/>
            </a:xfrm>
            <a:prstGeom prst="bentConnector3">
              <a:avLst>
                <a:gd name="adj1" fmla="val 50000"/>
              </a:avLst>
            </a:prstGeom>
            <a:ln w="19050">
              <a:solidFill>
                <a:srgbClr val="EB5917"/>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4203031E-B2F1-4FF8-968E-B297023C8A0D}"/>
                </a:ext>
              </a:extLst>
            </p:cNvPr>
            <p:cNvGraphicFramePr>
              <a:graphicFrameLocks/>
            </p:cNvGraphicFramePr>
            <p:nvPr>
              <p:extLst>
                <p:ext uri="{D42A27DB-BD31-4B8C-83A1-F6EECF244321}">
                  <p14:modId xmlns:p14="http://schemas.microsoft.com/office/powerpoint/2010/main" val="2254305079"/>
                </p:ext>
              </p:extLst>
            </p:nvPr>
          </p:nvGraphicFramePr>
          <p:xfrm>
            <a:off x="827170" y="2303082"/>
            <a:ext cx="8307403" cy="349903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6079F6F-DBF8-2CFA-C440-4828DAE0DEBC}"/>
                </a:ext>
              </a:extLst>
            </p:cNvPr>
            <p:cNvSpPr txBox="1"/>
            <p:nvPr/>
          </p:nvSpPr>
          <p:spPr>
            <a:xfrm>
              <a:off x="8267308" y="4065878"/>
              <a:ext cx="391454" cy="215444"/>
            </a:xfrm>
            <a:prstGeom prst="rect">
              <a:avLst/>
            </a:prstGeom>
            <a:noFill/>
          </p:spPr>
          <p:txBody>
            <a:bodyPr wrap="none" rtlCol="0">
              <a:spAutoFit/>
            </a:bodyPr>
            <a:lstStyle/>
            <a:p>
              <a:r>
                <a:rPr lang="en-US" sz="800" dirty="0">
                  <a:solidFill>
                    <a:schemeClr val="bg1"/>
                  </a:solidFill>
                </a:rPr>
                <a:t>75%</a:t>
              </a:r>
              <a:endParaRPr lang="en-GB" sz="800" dirty="0">
                <a:solidFill>
                  <a:schemeClr val="bg1"/>
                </a:solidFill>
              </a:endParaRPr>
            </a:p>
          </p:txBody>
        </p:sp>
      </p:grpSp>
    </p:spTree>
    <p:extLst>
      <p:ext uri="{BB962C8B-B14F-4D97-AF65-F5344CB8AC3E}">
        <p14:creationId xmlns:p14="http://schemas.microsoft.com/office/powerpoint/2010/main" val="794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90683" y="2312332"/>
            <a:ext cx="3043090" cy="480365"/>
          </a:xfrm>
          <a:prstGeom prst="rect">
            <a:avLst/>
          </a:prstGeom>
          <a:solidFill>
            <a:srgbClr val="07456B"/>
          </a:solidFill>
          <a:ln w="19050" algn="ctr">
            <a:noFill/>
            <a:miter lim="800000"/>
            <a:headEnd/>
            <a:tailEnd/>
          </a:ln>
          <a:effectLst/>
        </p:spPr>
        <p:txBody>
          <a:bodyPr wrap="none" rtlCol="0" anchor="ctr"/>
          <a:lstStyle/>
          <a:p>
            <a:pPr algn="ctr" defTabSz="858183"/>
            <a:r>
              <a:rPr lang="en-GB" sz="1059" b="1" dirty="0">
                <a:solidFill>
                  <a:srgbClr val="FFFFFF"/>
                </a:solidFill>
              </a:rPr>
              <a:t>Asset Allocation </a:t>
            </a:r>
          </a:p>
          <a:p>
            <a:pPr algn="ctr" defTabSz="858183"/>
            <a:r>
              <a:rPr lang="en-GB" sz="1059" b="1" dirty="0">
                <a:solidFill>
                  <a:srgbClr val="FFFFFF"/>
                </a:solidFill>
              </a:rPr>
              <a:t>Total Investment Portfolio*</a:t>
            </a:r>
            <a:endParaRPr lang="en-US" sz="1059" b="1" baseline="30000" dirty="0">
              <a:solidFill>
                <a:srgbClr val="FFFFFF"/>
              </a:solidFill>
            </a:endParaRPr>
          </a:p>
        </p:txBody>
      </p:sp>
      <p:sp>
        <p:nvSpPr>
          <p:cNvPr id="7" name="Rectangle 6"/>
          <p:cNvSpPr/>
          <p:nvPr/>
        </p:nvSpPr>
        <p:spPr bwMode="auto">
          <a:xfrm>
            <a:off x="3571876" y="2311967"/>
            <a:ext cx="2914649" cy="480367"/>
          </a:xfrm>
          <a:prstGeom prst="rect">
            <a:avLst/>
          </a:prstGeom>
          <a:solidFill>
            <a:srgbClr val="07456B"/>
          </a:solidFill>
          <a:ln w="19050" algn="ctr">
            <a:noFill/>
            <a:miter lim="800000"/>
            <a:headEnd/>
            <a:tailEnd/>
          </a:ln>
          <a:effectLst/>
        </p:spPr>
        <p:txBody>
          <a:bodyPr wrap="none" rtlCol="0" anchor="ctr"/>
          <a:lstStyle/>
          <a:p>
            <a:pPr algn="ctr" defTabSz="858183"/>
            <a:r>
              <a:rPr lang="en-GB" sz="1059" b="1" dirty="0">
                <a:solidFill>
                  <a:srgbClr val="FFFFFF"/>
                </a:solidFill>
              </a:rPr>
              <a:t>Credit Quality </a:t>
            </a:r>
          </a:p>
          <a:p>
            <a:pPr algn="ctr" defTabSz="858183"/>
            <a:r>
              <a:rPr lang="en-GB" sz="1059" b="1" dirty="0">
                <a:solidFill>
                  <a:srgbClr val="FFFFFF"/>
                </a:solidFill>
              </a:rPr>
              <a:t>Bond Portfolio</a:t>
            </a:r>
            <a:endParaRPr lang="en-US" sz="1059" b="1" baseline="30000" dirty="0">
              <a:solidFill>
                <a:srgbClr val="FFFFFF"/>
              </a:solidFill>
            </a:endParaRPr>
          </a:p>
        </p:txBody>
      </p:sp>
      <p:sp>
        <p:nvSpPr>
          <p:cNvPr id="10" name="Title 9"/>
          <p:cNvSpPr>
            <a:spLocks noGrp="1"/>
          </p:cNvSpPr>
          <p:nvPr>
            <p:ph type="title"/>
          </p:nvPr>
        </p:nvSpPr>
        <p:spPr>
          <a:xfrm>
            <a:off x="490683" y="491706"/>
            <a:ext cx="8920017" cy="402032"/>
          </a:xfrm>
        </p:spPr>
        <p:txBody>
          <a:bodyPr/>
          <a:lstStyle/>
          <a:p>
            <a:r>
              <a:rPr lang="en-US" dirty="0"/>
              <a:t>Conservative Investment Strategy</a:t>
            </a:r>
          </a:p>
        </p:txBody>
      </p:sp>
      <p:sp>
        <p:nvSpPr>
          <p:cNvPr id="5" name="TextBox 4">
            <a:extLst>
              <a:ext uri="{FF2B5EF4-FFF2-40B4-BE49-F238E27FC236}">
                <a16:creationId xmlns:a16="http://schemas.microsoft.com/office/drawing/2014/main" id="{E2ED7B0D-1A6E-521E-5599-38B2C19B82DD}"/>
              </a:ext>
            </a:extLst>
          </p:cNvPr>
          <p:cNvSpPr txBox="1"/>
          <p:nvPr/>
        </p:nvSpPr>
        <p:spPr>
          <a:xfrm>
            <a:off x="495300" y="1046362"/>
            <a:ext cx="8915400" cy="584775"/>
          </a:xfrm>
          <a:prstGeom prst="rect">
            <a:avLst/>
          </a:prstGeom>
          <a:solidFill>
            <a:schemeClr val="tx2"/>
          </a:solidFill>
          <a:ln>
            <a:noFill/>
          </a:ln>
          <a:effectLst>
            <a:glow rad="228600">
              <a:schemeClr val="accent1">
                <a:alpha val="40000"/>
              </a:schemeClr>
            </a:glow>
          </a:effectLst>
        </p:spPr>
        <p:txBody>
          <a:bodyPr wrap="square" rtlCol="0">
            <a:spAutoFit/>
          </a:bodyPr>
          <a:lstStyle/>
          <a:p>
            <a:pPr marL="285750" indent="-285750">
              <a:buClr>
                <a:srgbClr val="EB5917"/>
              </a:buClr>
              <a:buFont typeface="Wingdings" panose="05000000000000000000" pitchFamily="2" charset="2"/>
              <a:buChar char="Ø"/>
            </a:pPr>
            <a:r>
              <a:rPr lang="en-US" sz="1600" b="1" dirty="0">
                <a:solidFill>
                  <a:schemeClr val="bg1"/>
                </a:solidFill>
              </a:rPr>
              <a:t>Investment portfolio managed conservatively to ensure on-going ability to pay claims and improve ROE while avoiding undue risk</a:t>
            </a:r>
            <a:endParaRPr lang="en-GB" sz="1600" b="1" dirty="0">
              <a:solidFill>
                <a:schemeClr val="bg1"/>
              </a:solidFill>
            </a:endParaRPr>
          </a:p>
        </p:txBody>
      </p:sp>
      <p:sp>
        <p:nvSpPr>
          <p:cNvPr id="14" name="Rectangle 13">
            <a:extLst>
              <a:ext uri="{FF2B5EF4-FFF2-40B4-BE49-F238E27FC236}">
                <a16:creationId xmlns:a16="http://schemas.microsoft.com/office/drawing/2014/main" id="{63056E05-C259-CED8-67DB-5F07E6C9A8CC}"/>
              </a:ext>
            </a:extLst>
          </p:cNvPr>
          <p:cNvSpPr/>
          <p:nvPr/>
        </p:nvSpPr>
        <p:spPr bwMode="auto">
          <a:xfrm>
            <a:off x="495300" y="1786904"/>
            <a:ext cx="8915400" cy="443771"/>
          </a:xfrm>
          <a:prstGeom prst="rect">
            <a:avLst/>
          </a:prstGeom>
          <a:noFill/>
          <a:ln w="19050" algn="ctr">
            <a:solidFill>
              <a:schemeClr val="bg2"/>
            </a:solidFill>
            <a:miter lim="800000"/>
            <a:headEnd/>
            <a:tailEnd/>
          </a:ln>
          <a:effectLst/>
        </p:spPr>
        <p:txBody>
          <a:bodyPr wrap="none" rtlCol="0" anchor="ctr"/>
          <a:lstStyle/>
          <a:p>
            <a:pPr algn="ctr" defTabSz="858183"/>
            <a:r>
              <a:rPr lang="en-GB" sz="1400" b="1" dirty="0">
                <a:solidFill>
                  <a:schemeClr val="tx2"/>
                </a:solidFill>
              </a:rPr>
              <a:t>Total Investment Portfolio of $1.052 Billion </a:t>
            </a:r>
          </a:p>
          <a:p>
            <a:pPr algn="ctr" defTabSz="858183"/>
            <a:r>
              <a:rPr lang="en-GB" sz="1050" b="1" dirty="0">
                <a:solidFill>
                  <a:schemeClr val="tx2"/>
                </a:solidFill>
              </a:rPr>
              <a:t>9/30/2023</a:t>
            </a:r>
            <a:endParaRPr lang="en-US" sz="1050" b="1" baseline="30000" dirty="0">
              <a:solidFill>
                <a:schemeClr val="tx2"/>
              </a:solidFill>
            </a:endParaRPr>
          </a:p>
        </p:txBody>
      </p:sp>
      <p:sp>
        <p:nvSpPr>
          <p:cNvPr id="15" name="TextBox 14">
            <a:extLst>
              <a:ext uri="{FF2B5EF4-FFF2-40B4-BE49-F238E27FC236}">
                <a16:creationId xmlns:a16="http://schemas.microsoft.com/office/drawing/2014/main" id="{AA12DF5B-46FF-7896-EFC3-D9A1F2B12433}"/>
              </a:ext>
            </a:extLst>
          </p:cNvPr>
          <p:cNvSpPr txBox="1"/>
          <p:nvPr/>
        </p:nvSpPr>
        <p:spPr>
          <a:xfrm>
            <a:off x="3970135" y="5317402"/>
            <a:ext cx="2036440" cy="415498"/>
          </a:xfrm>
          <a:prstGeom prst="rect">
            <a:avLst/>
          </a:prstGeom>
          <a:noFill/>
          <a:ln>
            <a:solidFill>
              <a:schemeClr val="accent1"/>
            </a:solidFill>
          </a:ln>
        </p:spPr>
        <p:txBody>
          <a:bodyPr wrap="square" lIns="40341" rIns="40341" rtlCol="0">
            <a:spAutoFit/>
          </a:bodyPr>
          <a:lstStyle/>
          <a:p>
            <a:pPr algn="ctr" defTabSz="858183"/>
            <a:r>
              <a:rPr lang="en-US" sz="1000" b="1" i="1" dirty="0">
                <a:solidFill>
                  <a:schemeClr val="accent1"/>
                </a:solidFill>
              </a:rPr>
              <a:t>Average Credit Quality: A Duration: 3.1 Years</a:t>
            </a:r>
          </a:p>
        </p:txBody>
      </p:sp>
      <p:sp>
        <p:nvSpPr>
          <p:cNvPr id="17" name="Rectangle 16">
            <a:extLst>
              <a:ext uri="{FF2B5EF4-FFF2-40B4-BE49-F238E27FC236}">
                <a16:creationId xmlns:a16="http://schemas.microsoft.com/office/drawing/2014/main" id="{F9DAD5E4-9FD1-114C-BF9E-4832652C7597}"/>
              </a:ext>
            </a:extLst>
          </p:cNvPr>
          <p:cNvSpPr/>
          <p:nvPr/>
        </p:nvSpPr>
        <p:spPr bwMode="auto">
          <a:xfrm>
            <a:off x="6515104" y="2312332"/>
            <a:ext cx="2895596" cy="480367"/>
          </a:xfrm>
          <a:prstGeom prst="rect">
            <a:avLst/>
          </a:prstGeom>
          <a:solidFill>
            <a:srgbClr val="07456B"/>
          </a:solidFill>
          <a:ln w="19050" algn="ctr">
            <a:noFill/>
            <a:miter lim="800000"/>
            <a:headEnd/>
            <a:tailEnd/>
          </a:ln>
          <a:effectLst/>
        </p:spPr>
        <p:txBody>
          <a:bodyPr wrap="none" rtlCol="0" anchor="ctr"/>
          <a:lstStyle/>
          <a:p>
            <a:pPr algn="ctr" defTabSz="858183"/>
            <a:r>
              <a:rPr lang="en-GB" sz="1059" b="1" dirty="0">
                <a:solidFill>
                  <a:srgbClr val="FFFFFF"/>
                </a:solidFill>
              </a:rPr>
              <a:t>Geographic Diversification </a:t>
            </a:r>
          </a:p>
          <a:p>
            <a:pPr algn="ctr" defTabSz="858183"/>
            <a:r>
              <a:rPr lang="en-GB" sz="1059" b="1" dirty="0">
                <a:solidFill>
                  <a:srgbClr val="FFFFFF"/>
                </a:solidFill>
              </a:rPr>
              <a:t>Bond Portfolio</a:t>
            </a:r>
            <a:endParaRPr lang="en-US" sz="1059" b="1" baseline="30000" dirty="0">
              <a:solidFill>
                <a:srgbClr val="FFFFFF"/>
              </a:solidFill>
            </a:endParaRPr>
          </a:p>
        </p:txBody>
      </p:sp>
      <p:sp>
        <p:nvSpPr>
          <p:cNvPr id="18" name="TextBox 17">
            <a:extLst>
              <a:ext uri="{FF2B5EF4-FFF2-40B4-BE49-F238E27FC236}">
                <a16:creationId xmlns:a16="http://schemas.microsoft.com/office/drawing/2014/main" id="{92DAE044-5D09-3509-BF72-86BEC8EE69A1}"/>
              </a:ext>
            </a:extLst>
          </p:cNvPr>
          <p:cNvSpPr txBox="1"/>
          <p:nvPr/>
        </p:nvSpPr>
        <p:spPr>
          <a:xfrm>
            <a:off x="371546" y="6137758"/>
            <a:ext cx="9039154" cy="200055"/>
          </a:xfrm>
          <a:prstGeom prst="rect">
            <a:avLst/>
          </a:prstGeom>
          <a:noFill/>
        </p:spPr>
        <p:txBody>
          <a:bodyPr wrap="square" rtlCol="0">
            <a:spAutoFit/>
          </a:bodyPr>
          <a:lstStyle/>
          <a:p>
            <a:r>
              <a:rPr lang="en-US" sz="700" dirty="0"/>
              <a:t>* </a:t>
            </a:r>
            <a:r>
              <a:rPr lang="en-US" sz="700" dirty="0">
                <a:effectLst/>
              </a:rPr>
              <a:t>Investment properties are presented under Property &amp; Equipment under U.S. GAAP and are no longer part of the investment portfolio, whereas under IFRS it was included in the investment portfolio</a:t>
            </a:r>
            <a:endParaRPr lang="en-GB" sz="700" dirty="0"/>
          </a:p>
        </p:txBody>
      </p:sp>
      <p:graphicFrame>
        <p:nvGraphicFramePr>
          <p:cNvPr id="8" name="Chart 7">
            <a:extLst>
              <a:ext uri="{FF2B5EF4-FFF2-40B4-BE49-F238E27FC236}">
                <a16:creationId xmlns:a16="http://schemas.microsoft.com/office/drawing/2014/main" id="{00000000-0008-0000-0800-000003000000}"/>
              </a:ext>
            </a:extLst>
          </p:cNvPr>
          <p:cNvGraphicFramePr>
            <a:graphicFrameLocks/>
          </p:cNvGraphicFramePr>
          <p:nvPr>
            <p:extLst>
              <p:ext uri="{D42A27DB-BD31-4B8C-83A1-F6EECF244321}">
                <p14:modId xmlns:p14="http://schemas.microsoft.com/office/powerpoint/2010/main" val="3823977391"/>
              </p:ext>
            </p:extLst>
          </p:nvPr>
        </p:nvGraphicFramePr>
        <p:xfrm>
          <a:off x="2539101" y="3158435"/>
          <a:ext cx="4271603" cy="2174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803077416"/>
              </p:ext>
            </p:extLst>
          </p:nvPr>
        </p:nvGraphicFramePr>
        <p:xfrm>
          <a:off x="-251382" y="3056293"/>
          <a:ext cx="4529091" cy="21631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B88C1854-A05F-E7DE-99C0-159E8FC60C00}"/>
              </a:ext>
            </a:extLst>
          </p:cNvPr>
          <p:cNvGraphicFramePr>
            <a:graphicFrameLocks/>
          </p:cNvGraphicFramePr>
          <p:nvPr>
            <p:extLst>
              <p:ext uri="{D42A27DB-BD31-4B8C-83A1-F6EECF244321}">
                <p14:modId xmlns:p14="http://schemas.microsoft.com/office/powerpoint/2010/main" val="3481568131"/>
              </p:ext>
            </p:extLst>
          </p:nvPr>
        </p:nvGraphicFramePr>
        <p:xfrm>
          <a:off x="6169170" y="3126282"/>
          <a:ext cx="3779971" cy="2377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002412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46215382"/>
              </p:ext>
            </p:extLst>
          </p:nvPr>
        </p:nvGraphicFramePr>
        <p:xfrm>
          <a:off x="5525127" y="3799396"/>
          <a:ext cx="3600450" cy="2428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229958499"/>
              </p:ext>
            </p:extLst>
          </p:nvPr>
        </p:nvGraphicFramePr>
        <p:xfrm>
          <a:off x="631825" y="4325330"/>
          <a:ext cx="3676650" cy="1893489"/>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bwMode="auto">
          <a:xfrm>
            <a:off x="4975860" y="4097630"/>
            <a:ext cx="4434840" cy="274320"/>
          </a:xfrm>
          <a:prstGeom prst="rect">
            <a:avLst/>
          </a:prstGeom>
          <a:solidFill>
            <a:schemeClr val="accent1"/>
          </a:solidFill>
          <a:ln w="9525" algn="ctr">
            <a:noFill/>
            <a:miter lim="800000"/>
            <a:headEnd/>
            <a:tailEnd/>
          </a:ln>
          <a:effectLst/>
        </p:spPr>
        <p:txBody>
          <a:bodyPr wrap="none" rtlCol="0" anchor="ctr"/>
          <a:lstStyle/>
          <a:p>
            <a:pPr algn="ctr" defTabSz="858183"/>
            <a:r>
              <a:rPr lang="en-GB" sz="1059" b="1" dirty="0">
                <a:solidFill>
                  <a:srgbClr val="FFFFFF"/>
                </a:solidFill>
              </a:rPr>
              <a:t>IBNR as % of Total Net Reserves</a:t>
            </a:r>
            <a:endParaRPr lang="en-US" sz="1059" b="1" dirty="0">
              <a:solidFill>
                <a:srgbClr val="FFFFFF"/>
              </a:solidFill>
            </a:endParaRPr>
          </a:p>
        </p:txBody>
      </p:sp>
      <p:sp>
        <p:nvSpPr>
          <p:cNvPr id="7" name="Rectangle 6"/>
          <p:cNvSpPr/>
          <p:nvPr/>
        </p:nvSpPr>
        <p:spPr bwMode="auto">
          <a:xfrm>
            <a:off x="495300" y="4097630"/>
            <a:ext cx="4434840" cy="274320"/>
          </a:xfrm>
          <a:prstGeom prst="rect">
            <a:avLst/>
          </a:prstGeom>
          <a:solidFill>
            <a:schemeClr val="accent1"/>
          </a:solidFill>
          <a:ln w="9525" algn="ctr">
            <a:noFill/>
            <a:miter lim="800000"/>
            <a:headEnd/>
            <a:tailEnd/>
          </a:ln>
          <a:effectLst/>
        </p:spPr>
        <p:txBody>
          <a:bodyPr wrap="none" rtlCol="0" anchor="ctr"/>
          <a:lstStyle/>
          <a:p>
            <a:pPr algn="ctr" defTabSz="858183"/>
            <a:r>
              <a:rPr lang="en-GB" sz="1059" b="1" dirty="0">
                <a:solidFill>
                  <a:srgbClr val="FFFFFF"/>
                </a:solidFill>
              </a:rPr>
              <a:t>Specialty – Long-Tail as % of Total NPW</a:t>
            </a:r>
            <a:endParaRPr lang="en-US" sz="1059" b="1" dirty="0">
              <a:solidFill>
                <a:srgbClr val="FFFFFF"/>
              </a:solidFill>
            </a:endParaRPr>
          </a:p>
        </p:txBody>
      </p:sp>
      <p:sp>
        <p:nvSpPr>
          <p:cNvPr id="8" name="Rectangle 7"/>
          <p:cNvSpPr/>
          <p:nvPr/>
        </p:nvSpPr>
        <p:spPr bwMode="auto">
          <a:xfrm>
            <a:off x="495300" y="2011689"/>
            <a:ext cx="8915400" cy="274320"/>
          </a:xfrm>
          <a:prstGeom prst="rect">
            <a:avLst/>
          </a:prstGeom>
          <a:solidFill>
            <a:schemeClr val="accent1"/>
          </a:solidFill>
          <a:ln w="9525" algn="ctr">
            <a:noFill/>
            <a:miter lim="800000"/>
            <a:headEnd/>
            <a:tailEnd/>
          </a:ln>
          <a:effectLst/>
        </p:spPr>
        <p:txBody>
          <a:bodyPr wrap="none" rtlCol="0" anchor="ctr"/>
          <a:lstStyle/>
          <a:p>
            <a:pPr algn="ctr" defTabSz="858183"/>
            <a:r>
              <a:rPr lang="en-GB" sz="1059" b="1" dirty="0">
                <a:solidFill>
                  <a:srgbClr val="FFFFFF"/>
                </a:solidFill>
              </a:rPr>
              <a:t>Favourable Reserve Development </a:t>
            </a:r>
            <a:endParaRPr lang="en-US" sz="1059" b="1" dirty="0">
              <a:solidFill>
                <a:srgbClr val="FFFFFF"/>
              </a:solidFill>
            </a:endParaRPr>
          </a:p>
        </p:txBody>
      </p:sp>
      <p:sp>
        <p:nvSpPr>
          <p:cNvPr id="3" name="Isosceles Triangle 2"/>
          <p:cNvSpPr/>
          <p:nvPr/>
        </p:nvSpPr>
        <p:spPr>
          <a:xfrm rot="5400000">
            <a:off x="4459737" y="5219183"/>
            <a:ext cx="986526" cy="245126"/>
          </a:xfrm>
          <a:prstGeom prst="triangle">
            <a:avLst/>
          </a:prstGeom>
          <a:solidFill>
            <a:srgbClr val="EB5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8183"/>
            <a:endParaRPr lang="en-US" sz="1689" dirty="0">
              <a:solidFill>
                <a:prstClr val="white"/>
              </a:solidFill>
            </a:endParaRPr>
          </a:p>
        </p:txBody>
      </p:sp>
      <p:cxnSp>
        <p:nvCxnSpPr>
          <p:cNvPr id="17" name="Straight Arrow Connector 16"/>
          <p:cNvCxnSpPr>
            <a:cxnSpLocks/>
          </p:cNvCxnSpPr>
          <p:nvPr/>
        </p:nvCxnSpPr>
        <p:spPr>
          <a:xfrm>
            <a:off x="1710129" y="4836032"/>
            <a:ext cx="1628605" cy="0"/>
          </a:xfrm>
          <a:prstGeom prst="straightConnector1">
            <a:avLst/>
          </a:prstGeom>
          <a:ln w="19050">
            <a:solidFill>
              <a:srgbClr val="3CB4E7"/>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6438900" y="4476160"/>
            <a:ext cx="1504950" cy="224419"/>
          </a:xfrm>
          <a:prstGeom prst="straightConnector1">
            <a:avLst/>
          </a:prstGeom>
          <a:ln w="19050">
            <a:solidFill>
              <a:srgbClr val="3CB4E7"/>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95300" y="364013"/>
            <a:ext cx="8915400" cy="402032"/>
          </a:xfrm>
        </p:spPr>
        <p:txBody>
          <a:bodyPr>
            <a:noAutofit/>
          </a:bodyPr>
          <a:lstStyle/>
          <a:p>
            <a:r>
              <a:rPr lang="en-US" dirty="0"/>
              <a:t>Prudent Reserving Philosophy Anchored in Conservatism and </a:t>
            </a:r>
            <a:br>
              <a:rPr lang="en-US" dirty="0"/>
            </a:br>
            <a:r>
              <a:rPr lang="en-US" dirty="0"/>
              <a:t>Balance Sheet Preservation</a:t>
            </a:r>
          </a:p>
        </p:txBody>
      </p:sp>
      <p:sp>
        <p:nvSpPr>
          <p:cNvPr id="16" name="Source 14"/>
          <p:cNvSpPr txBox="1">
            <a:spLocks noChangeArrowheads="1"/>
          </p:cNvSpPr>
          <p:nvPr/>
        </p:nvSpPr>
        <p:spPr bwMode="auto">
          <a:xfrm>
            <a:off x="495300" y="6163638"/>
            <a:ext cx="8915400" cy="1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nchorCtr="0">
            <a:spAutoFit/>
          </a:bodyPr>
          <a:lstStyle>
            <a:lvl1pPr marL="579438" indent="-579438" defTabSz="995363">
              <a:tabLst>
                <a:tab pos="579438" algn="l"/>
              </a:tabLst>
              <a:defRPr>
                <a:solidFill>
                  <a:schemeClr val="tx1"/>
                </a:solidFill>
                <a:latin typeface="Arial" pitchFamily="34" charset="0"/>
              </a:defRPr>
            </a:lvl1pPr>
            <a:lvl2pPr marL="609600" defTabSz="995363">
              <a:tabLst>
                <a:tab pos="579438" algn="l"/>
              </a:tabLst>
              <a:defRPr>
                <a:solidFill>
                  <a:schemeClr val="tx1"/>
                </a:solidFill>
                <a:latin typeface="Arial" pitchFamily="34" charset="0"/>
              </a:defRPr>
            </a:lvl2pPr>
            <a:lvl3pPr marL="995363" defTabSz="995363">
              <a:tabLst>
                <a:tab pos="579438" algn="l"/>
              </a:tabLst>
              <a:defRPr>
                <a:solidFill>
                  <a:schemeClr val="tx1"/>
                </a:solidFill>
                <a:latin typeface="Arial" pitchFamily="34" charset="0"/>
              </a:defRPr>
            </a:lvl3pPr>
            <a:lvl4pPr marL="1492250" defTabSz="995363">
              <a:tabLst>
                <a:tab pos="579438" algn="l"/>
              </a:tabLst>
              <a:defRPr>
                <a:solidFill>
                  <a:schemeClr val="tx1"/>
                </a:solidFill>
                <a:latin typeface="Arial" pitchFamily="34" charset="0"/>
              </a:defRPr>
            </a:lvl4pPr>
            <a:lvl5pPr marL="1987550" defTabSz="995363">
              <a:tabLst>
                <a:tab pos="579438" algn="l"/>
              </a:tabLst>
              <a:defRPr>
                <a:solidFill>
                  <a:schemeClr val="tx1"/>
                </a:solidFill>
                <a:latin typeface="Arial" pitchFamily="34" charset="0"/>
              </a:defRPr>
            </a:lvl5pPr>
            <a:lvl6pPr marL="2444750" defTabSz="995363" fontAlgn="base">
              <a:spcBef>
                <a:spcPct val="0"/>
              </a:spcBef>
              <a:spcAft>
                <a:spcPct val="0"/>
              </a:spcAft>
              <a:tabLst>
                <a:tab pos="579438" algn="l"/>
              </a:tabLst>
              <a:defRPr>
                <a:solidFill>
                  <a:schemeClr val="tx1"/>
                </a:solidFill>
                <a:latin typeface="Arial" pitchFamily="34" charset="0"/>
              </a:defRPr>
            </a:lvl6pPr>
            <a:lvl7pPr marL="2901950" defTabSz="995363" fontAlgn="base">
              <a:spcBef>
                <a:spcPct val="0"/>
              </a:spcBef>
              <a:spcAft>
                <a:spcPct val="0"/>
              </a:spcAft>
              <a:tabLst>
                <a:tab pos="579438" algn="l"/>
              </a:tabLst>
              <a:defRPr>
                <a:solidFill>
                  <a:schemeClr val="tx1"/>
                </a:solidFill>
                <a:latin typeface="Arial" pitchFamily="34" charset="0"/>
              </a:defRPr>
            </a:lvl7pPr>
            <a:lvl8pPr marL="3359150" defTabSz="995363" fontAlgn="base">
              <a:spcBef>
                <a:spcPct val="0"/>
              </a:spcBef>
              <a:spcAft>
                <a:spcPct val="0"/>
              </a:spcAft>
              <a:tabLst>
                <a:tab pos="579438" algn="l"/>
              </a:tabLst>
              <a:defRPr>
                <a:solidFill>
                  <a:schemeClr val="tx1"/>
                </a:solidFill>
                <a:latin typeface="Arial" pitchFamily="34" charset="0"/>
              </a:defRPr>
            </a:lvl8pPr>
            <a:lvl9pPr marL="3816350" defTabSz="995363" fontAlgn="base">
              <a:spcBef>
                <a:spcPct val="0"/>
              </a:spcBef>
              <a:spcAft>
                <a:spcPct val="0"/>
              </a:spcAft>
              <a:tabLst>
                <a:tab pos="579438" algn="l"/>
              </a:tabLst>
              <a:defRPr>
                <a:solidFill>
                  <a:schemeClr val="tx1"/>
                </a:solidFill>
                <a:latin typeface="Arial" pitchFamily="34" charset="0"/>
              </a:defRPr>
            </a:lvl9pPr>
          </a:lstStyle>
          <a:p>
            <a:pPr marL="342387" indent="-342387"/>
            <a:r>
              <a:rPr lang="en-US" sz="600" dirty="0">
                <a:solidFill>
                  <a:srgbClr val="000000"/>
                </a:solidFill>
              </a:rPr>
              <a:t>(1) Data based on case + IBNR reserve development. </a:t>
            </a:r>
            <a:endParaRPr lang="en-US" sz="700" dirty="0">
              <a:solidFill>
                <a:srgbClr val="000000"/>
              </a:solidFill>
            </a:endParaRPr>
          </a:p>
        </p:txBody>
      </p:sp>
      <p:sp>
        <p:nvSpPr>
          <p:cNvPr id="15" name="TextBox 14">
            <a:extLst>
              <a:ext uri="{FF2B5EF4-FFF2-40B4-BE49-F238E27FC236}">
                <a16:creationId xmlns:a16="http://schemas.microsoft.com/office/drawing/2014/main" id="{12F8F440-E77A-BB16-9B03-5BF7FC2226E7}"/>
              </a:ext>
            </a:extLst>
          </p:cNvPr>
          <p:cNvSpPr txBox="1"/>
          <p:nvPr/>
        </p:nvSpPr>
        <p:spPr>
          <a:xfrm>
            <a:off x="495300" y="1000730"/>
            <a:ext cx="8915400" cy="892552"/>
          </a:xfrm>
          <a:prstGeom prst="rect">
            <a:avLst/>
          </a:prstGeom>
          <a:solidFill>
            <a:schemeClr val="tx2"/>
          </a:solidFill>
          <a:ln>
            <a:noFill/>
          </a:ln>
          <a:effectLst>
            <a:glow rad="228600">
              <a:schemeClr val="accent1">
                <a:alpha val="40000"/>
              </a:schemeClr>
            </a:glow>
          </a:effectLst>
        </p:spPr>
        <p:txBody>
          <a:bodyPr wrap="square" rtlCol="0">
            <a:spAutoFit/>
          </a:bodyPr>
          <a:lstStyle/>
          <a:p>
            <a:pPr marL="171450" indent="-171450" defTabSz="858183">
              <a:spcBef>
                <a:spcPts val="265"/>
              </a:spcBef>
              <a:spcAft>
                <a:spcPts val="265"/>
              </a:spcAft>
              <a:buClr>
                <a:srgbClr val="EB5917"/>
              </a:buClr>
              <a:buFont typeface="Wingdings" panose="05000000000000000000" pitchFamily="2" charset="2"/>
              <a:buChar char="Ø"/>
            </a:pPr>
            <a:r>
              <a:rPr lang="en-US" sz="1400" b="1" dirty="0">
                <a:solidFill>
                  <a:schemeClr val="bg1"/>
                </a:solidFill>
              </a:rPr>
              <a:t>IBNR reserves reflect growth of specialty long-tail lines (average duration 4-7 years)</a:t>
            </a:r>
          </a:p>
          <a:p>
            <a:pPr marL="171450" indent="-171450" defTabSz="858183">
              <a:spcBef>
                <a:spcPts val="265"/>
              </a:spcBef>
              <a:spcAft>
                <a:spcPts val="265"/>
              </a:spcAft>
              <a:buClr>
                <a:srgbClr val="EB5917"/>
              </a:buClr>
              <a:buFont typeface="Wingdings" panose="05000000000000000000" pitchFamily="2" charset="2"/>
              <a:buChar char="Ø"/>
            </a:pPr>
            <a:r>
              <a:rPr lang="en-US" sz="1400" b="1" dirty="0">
                <a:solidFill>
                  <a:schemeClr val="bg1"/>
                </a:solidFill>
              </a:rPr>
              <a:t>History of releasing reserves once losses are fully developed</a:t>
            </a:r>
          </a:p>
          <a:p>
            <a:pPr marL="171450" indent="-171450" defTabSz="858183">
              <a:spcBef>
                <a:spcPts val="265"/>
              </a:spcBef>
              <a:spcAft>
                <a:spcPts val="265"/>
              </a:spcAft>
              <a:buClr>
                <a:srgbClr val="EB5917"/>
              </a:buClr>
              <a:buFont typeface="Wingdings" panose="05000000000000000000" pitchFamily="2" charset="2"/>
              <a:buChar char="Ø"/>
            </a:pPr>
            <a:r>
              <a:rPr lang="en-US" sz="1400" b="1" dirty="0">
                <a:solidFill>
                  <a:schemeClr val="bg1"/>
                </a:solidFill>
              </a:rPr>
              <a:t>No U.S. casualty exposure</a:t>
            </a:r>
          </a:p>
        </p:txBody>
      </p:sp>
      <p:pic>
        <p:nvPicPr>
          <p:cNvPr id="2" name="Picture 1">
            <a:extLst>
              <a:ext uri="{FF2B5EF4-FFF2-40B4-BE49-F238E27FC236}">
                <a16:creationId xmlns:a16="http://schemas.microsoft.com/office/drawing/2014/main" id="{4CF16396-5679-3EEC-38A1-71E4DAD5A0F3}"/>
              </a:ext>
            </a:extLst>
          </p:cNvPr>
          <p:cNvPicPr>
            <a:picLocks noChangeAspect="1"/>
          </p:cNvPicPr>
          <p:nvPr/>
        </p:nvPicPr>
        <p:blipFill>
          <a:blip r:embed="rId5"/>
          <a:stretch>
            <a:fillRect/>
          </a:stretch>
        </p:blipFill>
        <p:spPr>
          <a:xfrm>
            <a:off x="1710129" y="2967024"/>
            <a:ext cx="231668" cy="609653"/>
          </a:xfrm>
          <a:prstGeom prst="rect">
            <a:avLst/>
          </a:prstGeom>
        </p:spPr>
      </p:pic>
      <p:graphicFrame>
        <p:nvGraphicFramePr>
          <p:cNvPr id="21" name="Chart 20">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3194225167"/>
              </p:ext>
            </p:extLst>
          </p:nvPr>
        </p:nvGraphicFramePr>
        <p:xfrm>
          <a:off x="1644333" y="2084418"/>
          <a:ext cx="6856738" cy="208781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729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B57E-524D-77A9-F1BF-F5A0D85DC320}"/>
              </a:ext>
            </a:extLst>
          </p:cNvPr>
          <p:cNvSpPr>
            <a:spLocks noGrp="1"/>
          </p:cNvSpPr>
          <p:nvPr>
            <p:ph type="title"/>
          </p:nvPr>
        </p:nvSpPr>
        <p:spPr/>
        <p:txBody>
          <a:bodyPr/>
          <a:lstStyle/>
          <a:p>
            <a:r>
              <a:rPr lang="en-US" dirty="0"/>
              <a:t>Commitment to Social Responsibility and Governance</a:t>
            </a:r>
            <a:endParaRPr lang="en-GB" dirty="0"/>
          </a:p>
        </p:txBody>
      </p:sp>
      <p:sp>
        <p:nvSpPr>
          <p:cNvPr id="12" name="TextBox 11">
            <a:extLst>
              <a:ext uri="{FF2B5EF4-FFF2-40B4-BE49-F238E27FC236}">
                <a16:creationId xmlns:a16="http://schemas.microsoft.com/office/drawing/2014/main" id="{A8813EB3-37BC-BFE5-DDA5-738F0AD7F8E6}"/>
              </a:ext>
            </a:extLst>
          </p:cNvPr>
          <p:cNvSpPr txBox="1"/>
          <p:nvPr/>
        </p:nvSpPr>
        <p:spPr>
          <a:xfrm>
            <a:off x="495300" y="1082003"/>
            <a:ext cx="6186676" cy="5059847"/>
          </a:xfrm>
          <a:prstGeom prst="rect">
            <a:avLst/>
          </a:prstGeom>
          <a:solidFill>
            <a:schemeClr val="tx2"/>
          </a:solidFill>
          <a:ln>
            <a:noFill/>
          </a:ln>
          <a:effectLst>
            <a:glow rad="228600">
              <a:schemeClr val="accent1">
                <a:satMod val="175000"/>
                <a:alpha val="40000"/>
              </a:schemeClr>
            </a:glow>
          </a:effectLst>
        </p:spPr>
        <p:txBody>
          <a:bodyPr wrap="square" rtlCol="0">
            <a:spAutoFit/>
          </a:bodyPr>
          <a:lstStyle/>
          <a:p>
            <a:r>
              <a:rPr lang="en-US" b="1" i="0" dirty="0">
                <a:solidFill>
                  <a:schemeClr val="bg1"/>
                </a:solidFill>
                <a:effectLst/>
              </a:rPr>
              <a:t>Our purpose: </a:t>
            </a:r>
            <a:r>
              <a:rPr lang="en-US" sz="1600" b="1" i="0" dirty="0">
                <a:solidFill>
                  <a:schemeClr val="bg1"/>
                </a:solidFill>
                <a:effectLst/>
              </a:rPr>
              <a:t>To provide</a:t>
            </a:r>
            <a:r>
              <a:rPr lang="en-US" sz="1600" b="1" i="0" dirty="0">
                <a:solidFill>
                  <a:schemeClr val="bg2"/>
                </a:solidFill>
                <a:effectLst/>
              </a:rPr>
              <a:t> peace of mind in times of uncertainty.</a:t>
            </a:r>
            <a:r>
              <a:rPr lang="en-US" sz="1600" b="1" i="0" dirty="0">
                <a:solidFill>
                  <a:schemeClr val="tx2"/>
                </a:solidFill>
                <a:effectLst/>
              </a:rPr>
              <a:t>. </a:t>
            </a:r>
            <a:r>
              <a:rPr lang="en-US" sz="1600" b="1" i="0" dirty="0">
                <a:solidFill>
                  <a:schemeClr val="bg1"/>
                </a:solidFill>
                <a:effectLst/>
              </a:rPr>
              <a:t>This is </a:t>
            </a:r>
            <a:r>
              <a:rPr lang="en-US" sz="1600" b="1" i="0" dirty="0">
                <a:solidFill>
                  <a:schemeClr val="bg2"/>
                </a:solidFill>
                <a:effectLst/>
              </a:rPr>
              <a:t>core to our values,</a:t>
            </a:r>
            <a:r>
              <a:rPr lang="en-US" sz="1600" b="1" i="0" dirty="0">
                <a:solidFill>
                  <a:schemeClr val="tx2"/>
                </a:solidFill>
                <a:effectLst/>
              </a:rPr>
              <a:t> </a:t>
            </a:r>
            <a:r>
              <a:rPr lang="en-US" sz="1600" b="1" i="0" dirty="0">
                <a:solidFill>
                  <a:schemeClr val="bg1"/>
                </a:solidFill>
                <a:effectLst/>
              </a:rPr>
              <a:t>our business, and our corporate</a:t>
            </a:r>
            <a:r>
              <a:rPr lang="en-US" sz="1600" b="1" i="0" dirty="0">
                <a:solidFill>
                  <a:schemeClr val="bg2"/>
                </a:solidFill>
                <a:effectLst/>
              </a:rPr>
              <a:t> character.</a:t>
            </a:r>
            <a:r>
              <a:rPr lang="en-US" sz="1600" b="1" i="0" dirty="0">
                <a:solidFill>
                  <a:schemeClr val="tx2"/>
                </a:solidFill>
                <a:effectLst/>
              </a:rPr>
              <a:t>.</a:t>
            </a:r>
            <a:r>
              <a:rPr lang="en-US" sz="1600" b="1" i="0" dirty="0">
                <a:solidFill>
                  <a:schemeClr val="bg1"/>
                </a:solidFill>
                <a:effectLst/>
              </a:rPr>
              <a:t> We have a long track record of supporting our </a:t>
            </a:r>
            <a:r>
              <a:rPr lang="en-US" sz="1600" b="1" i="0" dirty="0">
                <a:solidFill>
                  <a:schemeClr val="bg2"/>
                </a:solidFill>
                <a:effectLst/>
              </a:rPr>
              <a:t>people</a:t>
            </a:r>
            <a:r>
              <a:rPr lang="en-US" sz="1600" b="1" i="0" dirty="0">
                <a:solidFill>
                  <a:schemeClr val="tx2"/>
                </a:solidFill>
                <a:effectLst/>
              </a:rPr>
              <a:t> </a:t>
            </a:r>
            <a:r>
              <a:rPr lang="en-US" sz="1600" b="1" i="0" dirty="0">
                <a:solidFill>
                  <a:schemeClr val="bg1"/>
                </a:solidFill>
                <a:effectLst/>
              </a:rPr>
              <a:t>and our </a:t>
            </a:r>
            <a:r>
              <a:rPr lang="en-US" sz="1600" b="1" i="0" dirty="0">
                <a:solidFill>
                  <a:schemeClr val="bg2"/>
                </a:solidFill>
                <a:effectLst/>
              </a:rPr>
              <a:t>communities. </a:t>
            </a:r>
          </a:p>
          <a:p>
            <a:endParaRPr lang="en-US" sz="1680" b="1" i="0" dirty="0">
              <a:solidFill>
                <a:schemeClr val="bg2"/>
              </a:solidFill>
              <a:effectLst/>
            </a:endParaRPr>
          </a:p>
          <a:p>
            <a:endParaRPr lang="en-US" sz="1500" b="1" i="0" dirty="0">
              <a:solidFill>
                <a:schemeClr val="bg2"/>
              </a:solidFill>
              <a:effectLst/>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a:p>
            <a:endParaRPr lang="en-US" sz="1500" b="1" dirty="0">
              <a:solidFill>
                <a:schemeClr val="bg2"/>
              </a:solidFill>
            </a:endParaRPr>
          </a:p>
        </p:txBody>
      </p:sp>
      <p:sp>
        <p:nvSpPr>
          <p:cNvPr id="2" name="TextBox 1">
            <a:extLst>
              <a:ext uri="{FF2B5EF4-FFF2-40B4-BE49-F238E27FC236}">
                <a16:creationId xmlns:a16="http://schemas.microsoft.com/office/drawing/2014/main" id="{671909CE-38AB-D16C-5B2C-78400BB9A352}"/>
              </a:ext>
            </a:extLst>
          </p:cNvPr>
          <p:cNvSpPr txBox="1"/>
          <p:nvPr/>
        </p:nvSpPr>
        <p:spPr>
          <a:xfrm>
            <a:off x="7270005" y="1630995"/>
            <a:ext cx="1884219" cy="646331"/>
          </a:xfrm>
          <a:prstGeom prst="rect">
            <a:avLst/>
          </a:prstGeom>
          <a:solidFill>
            <a:schemeClr val="tx2"/>
          </a:solidFill>
        </p:spPr>
        <p:txBody>
          <a:bodyPr wrap="square" rtlCol="0">
            <a:spAutoFit/>
          </a:bodyPr>
          <a:lstStyle/>
          <a:p>
            <a:pPr algn="ctr"/>
            <a:r>
              <a:rPr lang="en-US" sz="1200" b="1" dirty="0">
                <a:solidFill>
                  <a:schemeClr val="bg1"/>
                </a:solidFill>
              </a:rPr>
              <a:t>IGI Values are Embedded Throughout the Company</a:t>
            </a:r>
            <a:endParaRPr lang="en-GB" sz="1200" b="1" dirty="0">
              <a:solidFill>
                <a:schemeClr val="bg1"/>
              </a:solidFill>
            </a:endParaRPr>
          </a:p>
        </p:txBody>
      </p:sp>
      <p:sp>
        <p:nvSpPr>
          <p:cNvPr id="10" name="TextBox 9">
            <a:extLst>
              <a:ext uri="{FF2B5EF4-FFF2-40B4-BE49-F238E27FC236}">
                <a16:creationId xmlns:a16="http://schemas.microsoft.com/office/drawing/2014/main" id="{CB67199E-6EDD-D7B8-6318-06DCE4258588}"/>
              </a:ext>
            </a:extLst>
          </p:cNvPr>
          <p:cNvSpPr txBox="1"/>
          <p:nvPr/>
        </p:nvSpPr>
        <p:spPr>
          <a:xfrm>
            <a:off x="639845" y="2216280"/>
            <a:ext cx="5897585" cy="938719"/>
          </a:xfrm>
          <a:prstGeom prst="rect">
            <a:avLst/>
          </a:prstGeom>
          <a:solidFill>
            <a:schemeClr val="bg1"/>
          </a:solidFill>
          <a:effectLst>
            <a:glow rad="127000">
              <a:srgbClr val="EB5917"/>
            </a:glow>
          </a:effectLst>
        </p:spPr>
        <p:txBody>
          <a:bodyPr wrap="square" rtlCol="0">
            <a:spAutoFit/>
          </a:bodyPr>
          <a:lstStyle/>
          <a:p>
            <a:r>
              <a:rPr lang="en-US" sz="1100" b="1" dirty="0">
                <a:solidFill>
                  <a:schemeClr val="tx2"/>
                </a:solidFill>
              </a:rPr>
              <a:t>Mature governance structure: </a:t>
            </a:r>
          </a:p>
          <a:p>
            <a:pPr marL="361950" lvl="1" indent="-180975">
              <a:buClr>
                <a:srgbClr val="EB5917"/>
              </a:buClr>
              <a:buFont typeface="Wingdings" panose="05000000000000000000" pitchFamily="2" charset="2"/>
              <a:buChar char="Ø"/>
            </a:pPr>
            <a:r>
              <a:rPr lang="en-US" sz="1100" b="1" dirty="0">
                <a:solidFill>
                  <a:schemeClr val="tx2"/>
                </a:solidFill>
              </a:rPr>
              <a:t>Majority independent Board with well-defined committees and charters</a:t>
            </a:r>
          </a:p>
          <a:p>
            <a:pPr marL="361950" lvl="1" indent="-180975">
              <a:buClr>
                <a:srgbClr val="EB5917"/>
              </a:buClr>
              <a:buFont typeface="Wingdings" panose="05000000000000000000" pitchFamily="2" charset="2"/>
              <a:buChar char="Ø"/>
            </a:pPr>
            <a:r>
              <a:rPr lang="en-US" sz="1100" b="1" dirty="0">
                <a:solidFill>
                  <a:schemeClr val="tx2"/>
                </a:solidFill>
              </a:rPr>
              <a:t>Robust corporate policies – subject to regular review</a:t>
            </a:r>
          </a:p>
          <a:p>
            <a:pPr marL="361950" lvl="1" indent="-180975">
              <a:buClr>
                <a:srgbClr val="EB5917"/>
              </a:buClr>
              <a:buFont typeface="Wingdings" panose="05000000000000000000" pitchFamily="2" charset="2"/>
              <a:buChar char="Ø"/>
            </a:pPr>
            <a:r>
              <a:rPr lang="en-US" sz="1100" b="1" dirty="0">
                <a:solidFill>
                  <a:schemeClr val="tx2"/>
                </a:solidFill>
              </a:rPr>
              <a:t>ESG Committee established and meets quarterly reporting to Executive and Board</a:t>
            </a:r>
          </a:p>
        </p:txBody>
      </p:sp>
      <p:sp>
        <p:nvSpPr>
          <p:cNvPr id="15" name="TextBox 14">
            <a:extLst>
              <a:ext uri="{FF2B5EF4-FFF2-40B4-BE49-F238E27FC236}">
                <a16:creationId xmlns:a16="http://schemas.microsoft.com/office/drawing/2014/main" id="{F7570583-66B9-7DFD-DC27-ACE6AA3C3431}"/>
              </a:ext>
            </a:extLst>
          </p:cNvPr>
          <p:cNvSpPr txBox="1"/>
          <p:nvPr/>
        </p:nvSpPr>
        <p:spPr>
          <a:xfrm>
            <a:off x="639845" y="3384598"/>
            <a:ext cx="5897584" cy="775597"/>
          </a:xfrm>
          <a:prstGeom prst="rect">
            <a:avLst/>
          </a:prstGeom>
          <a:solidFill>
            <a:schemeClr val="bg1"/>
          </a:solidFill>
          <a:effectLst>
            <a:glow rad="127000">
              <a:schemeClr val="accent4"/>
            </a:glow>
          </a:effectLst>
        </p:spPr>
        <p:txBody>
          <a:bodyPr wrap="square" rtlCol="0">
            <a:spAutoFit/>
          </a:bodyPr>
          <a:lstStyle/>
          <a:p>
            <a:r>
              <a:rPr lang="en-US" sz="1100" b="1" dirty="0">
                <a:solidFill>
                  <a:schemeClr val="tx2"/>
                </a:solidFill>
              </a:rPr>
              <a:t>History of community and social support:</a:t>
            </a:r>
          </a:p>
          <a:p>
            <a:pPr marL="361950" lvl="1" indent="-180975">
              <a:buClr>
                <a:srgbClr val="EB5917"/>
              </a:buClr>
              <a:buFont typeface="Wingdings" panose="05000000000000000000" pitchFamily="2" charset="2"/>
              <a:buChar char="Ø"/>
            </a:pPr>
            <a:r>
              <a:rPr lang="en-US" sz="1100" b="1" dirty="0">
                <a:solidFill>
                  <a:schemeClr val="tx2"/>
                </a:solidFill>
              </a:rPr>
              <a:t>Significant investment in support of arts, educational, and health initiatives</a:t>
            </a:r>
          </a:p>
          <a:p>
            <a:pPr marL="361950" lvl="1" indent="-180975">
              <a:buClr>
                <a:srgbClr val="EB5917"/>
              </a:buClr>
              <a:buFont typeface="Wingdings" panose="05000000000000000000" pitchFamily="2" charset="2"/>
              <a:buChar char="Ø"/>
            </a:pPr>
            <a:r>
              <a:rPr lang="en-US" sz="1100" b="1" dirty="0">
                <a:solidFill>
                  <a:schemeClr val="tx2"/>
                </a:solidFill>
              </a:rPr>
              <a:t>Culture of participation and giving back to the communities where our people live and work</a:t>
            </a:r>
          </a:p>
        </p:txBody>
      </p:sp>
      <p:sp>
        <p:nvSpPr>
          <p:cNvPr id="16" name="TextBox 15">
            <a:extLst>
              <a:ext uri="{FF2B5EF4-FFF2-40B4-BE49-F238E27FC236}">
                <a16:creationId xmlns:a16="http://schemas.microsoft.com/office/drawing/2014/main" id="{F1525E59-F9B8-0748-8458-7FBAD8DAB8CD}"/>
              </a:ext>
            </a:extLst>
          </p:cNvPr>
          <p:cNvSpPr txBox="1"/>
          <p:nvPr/>
        </p:nvSpPr>
        <p:spPr>
          <a:xfrm>
            <a:off x="620644" y="4389158"/>
            <a:ext cx="5897584" cy="941796"/>
          </a:xfrm>
          <a:prstGeom prst="rect">
            <a:avLst/>
          </a:prstGeom>
          <a:solidFill>
            <a:schemeClr val="bg1"/>
          </a:solidFill>
          <a:effectLst>
            <a:glow rad="127000">
              <a:schemeClr val="accent2"/>
            </a:glow>
          </a:effectLst>
        </p:spPr>
        <p:txBody>
          <a:bodyPr wrap="square" rtlCol="0">
            <a:spAutoFit/>
          </a:bodyPr>
          <a:lstStyle/>
          <a:p>
            <a:r>
              <a:rPr lang="en-US" sz="1100" b="1" dirty="0">
                <a:solidFill>
                  <a:schemeClr val="tx2"/>
                </a:solidFill>
              </a:rPr>
              <a:t>Long standing commitment to Diversity &amp; Inclusion:</a:t>
            </a:r>
          </a:p>
          <a:p>
            <a:pPr marL="360363" lvl="1" indent="-185738">
              <a:buClr>
                <a:srgbClr val="EB5917"/>
              </a:buClr>
              <a:buFont typeface="Wingdings" panose="05000000000000000000" pitchFamily="2" charset="2"/>
              <a:buChar char="Ø"/>
            </a:pPr>
            <a:r>
              <a:rPr lang="en-US" sz="1100" b="1" dirty="0">
                <a:solidFill>
                  <a:schemeClr val="tx2"/>
                </a:solidFill>
              </a:rPr>
              <a:t>Diversified workforce: culture, gender, religion, race, age, etc.  </a:t>
            </a:r>
          </a:p>
          <a:p>
            <a:pPr marL="360363" lvl="1" indent="-185738">
              <a:buClr>
                <a:srgbClr val="EB5917"/>
              </a:buClr>
              <a:buFont typeface="Wingdings" panose="05000000000000000000" pitchFamily="2" charset="2"/>
              <a:buChar char="Ø"/>
            </a:pPr>
            <a:r>
              <a:rPr lang="en-US" sz="1100" b="1" dirty="0">
                <a:solidFill>
                  <a:schemeClr val="tx2"/>
                </a:solidFill>
              </a:rPr>
              <a:t>Sixth consecutive year of support for Lloyds of London ‘Dive In Festival’ supporting D&amp;I in insurance; designated country lead for future ‘Dive In’ events in Jordan </a:t>
            </a:r>
          </a:p>
        </p:txBody>
      </p:sp>
      <p:sp>
        <p:nvSpPr>
          <p:cNvPr id="17" name="TextBox 16">
            <a:extLst>
              <a:ext uri="{FF2B5EF4-FFF2-40B4-BE49-F238E27FC236}">
                <a16:creationId xmlns:a16="http://schemas.microsoft.com/office/drawing/2014/main" id="{F00CAA92-7320-AA31-D308-9D0C6924C811}"/>
              </a:ext>
            </a:extLst>
          </p:cNvPr>
          <p:cNvSpPr txBox="1"/>
          <p:nvPr/>
        </p:nvSpPr>
        <p:spPr>
          <a:xfrm>
            <a:off x="620644" y="5560553"/>
            <a:ext cx="5897584" cy="430887"/>
          </a:xfrm>
          <a:prstGeom prst="rect">
            <a:avLst/>
          </a:prstGeom>
          <a:solidFill>
            <a:schemeClr val="bg1"/>
          </a:solidFill>
          <a:effectLst>
            <a:glow rad="127000">
              <a:schemeClr val="accent3">
                <a:lumMod val="40000"/>
                <a:lumOff val="60000"/>
              </a:schemeClr>
            </a:glow>
          </a:effectLst>
        </p:spPr>
        <p:txBody>
          <a:bodyPr wrap="square" rtlCol="0">
            <a:spAutoFit/>
          </a:bodyPr>
          <a:lstStyle/>
          <a:p>
            <a:pPr>
              <a:buClr>
                <a:srgbClr val="EB5917"/>
              </a:buClr>
            </a:pPr>
            <a:r>
              <a:rPr lang="en-US" sz="1100" b="1" dirty="0">
                <a:solidFill>
                  <a:schemeClr val="tx2"/>
                </a:solidFill>
              </a:rPr>
              <a:t>Sustainability:</a:t>
            </a:r>
          </a:p>
          <a:p>
            <a:pPr marL="360363" lvl="1" indent="-185738">
              <a:buClr>
                <a:srgbClr val="EB5917"/>
              </a:buClr>
              <a:buFont typeface="Wingdings" panose="05000000000000000000" pitchFamily="2" charset="2"/>
              <a:buChar char="Ø"/>
            </a:pPr>
            <a:r>
              <a:rPr lang="en-US" sz="1100" b="1" dirty="0">
                <a:solidFill>
                  <a:schemeClr val="tx2"/>
                </a:solidFill>
              </a:rPr>
              <a:t>ESG Committee progressing sustainability and climate risk initiatives</a:t>
            </a:r>
            <a:endParaRPr lang="en-GB" sz="1100" b="1" dirty="0">
              <a:solidFill>
                <a:schemeClr val="tx2"/>
              </a:solidFill>
            </a:endParaRPr>
          </a:p>
        </p:txBody>
      </p:sp>
      <p:pic>
        <p:nvPicPr>
          <p:cNvPr id="3" name="Picture 2">
            <a:extLst>
              <a:ext uri="{FF2B5EF4-FFF2-40B4-BE49-F238E27FC236}">
                <a16:creationId xmlns:a16="http://schemas.microsoft.com/office/drawing/2014/main" id="{9B5CE67B-7CAC-2C83-F954-72B8CFABD27D}"/>
              </a:ext>
            </a:extLst>
          </p:cNvPr>
          <p:cNvPicPr>
            <a:picLocks noChangeAspect="1"/>
          </p:cNvPicPr>
          <p:nvPr/>
        </p:nvPicPr>
        <p:blipFill>
          <a:blip r:embed="rId3"/>
          <a:stretch>
            <a:fillRect/>
          </a:stretch>
        </p:blipFill>
        <p:spPr>
          <a:xfrm>
            <a:off x="6925746" y="2366294"/>
            <a:ext cx="2572735" cy="2725148"/>
          </a:xfrm>
          <a:prstGeom prst="rect">
            <a:avLst/>
          </a:prstGeom>
        </p:spPr>
      </p:pic>
    </p:spTree>
    <p:extLst>
      <p:ext uri="{BB962C8B-B14F-4D97-AF65-F5344CB8AC3E}">
        <p14:creationId xmlns:p14="http://schemas.microsoft.com/office/powerpoint/2010/main" val="100887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10800000">
            <a:off x="495301" y="1109519"/>
            <a:ext cx="924339" cy="1401"/>
          </a:xfrm>
          <a:prstGeom prst="line">
            <a:avLst/>
          </a:prstGeom>
          <a:ln w="38100" cap="flat" cmpd="sng" algn="ctr">
            <a:solidFill>
              <a:schemeClr val="accent2"/>
            </a:solidFill>
            <a:prstDash val="solid"/>
            <a:miter lim="800000"/>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6" name="Title 1"/>
          <p:cNvSpPr txBox="1">
            <a:spLocks/>
          </p:cNvSpPr>
          <p:nvPr/>
        </p:nvSpPr>
        <p:spPr>
          <a:xfrm>
            <a:off x="495300" y="588981"/>
            <a:ext cx="8915400" cy="512202"/>
          </a:xfrm>
          <a:prstGeom prst="rect">
            <a:avLst/>
          </a:prstGeom>
        </p:spPr>
        <p:txBody>
          <a:bodyPr vert="horz" lIns="40341" tIns="40341" rIns="80682" bIns="40341" rtlCol="0" anchor="ctr">
            <a:normAutofit/>
          </a:bodyPr>
          <a:lstStyle/>
          <a:p>
            <a:pPr>
              <a:lnSpc>
                <a:spcPct val="90000"/>
              </a:lnSpc>
              <a:spcBef>
                <a:spcPct val="0"/>
              </a:spcBef>
              <a:defRPr/>
            </a:pPr>
            <a:r>
              <a:rPr lang="en-US" sz="1800" b="1" dirty="0">
                <a:solidFill>
                  <a:schemeClr val="accent1"/>
                </a:solidFill>
              </a:rPr>
              <a:t>Appendix</a:t>
            </a:r>
            <a:endParaRPr lang="en-US" sz="1765" b="1" dirty="0">
              <a:solidFill>
                <a:schemeClr val="accent1"/>
              </a:solidFill>
            </a:endParaRPr>
          </a:p>
        </p:txBody>
      </p:sp>
      <p:pic>
        <p:nvPicPr>
          <p:cNvPr id="7" name="Picture 6" descr="Section 1.jpg"/>
          <p:cNvPicPr>
            <a:picLocks noChangeAspect="1"/>
          </p:cNvPicPr>
          <p:nvPr/>
        </p:nvPicPr>
        <p:blipFill>
          <a:blip r:embed="rId3"/>
          <a:srcRect l="5780" t="27848"/>
          <a:stretch>
            <a:fillRect/>
          </a:stretch>
        </p:blipFill>
        <p:spPr>
          <a:xfrm>
            <a:off x="495300" y="1909823"/>
            <a:ext cx="8362106" cy="4948177"/>
          </a:xfrm>
          <a:prstGeom prst="rect">
            <a:avLst/>
          </a:prstGeom>
        </p:spPr>
      </p:pic>
    </p:spTree>
    <p:extLst>
      <p:ext uri="{BB962C8B-B14F-4D97-AF65-F5344CB8AC3E}">
        <p14:creationId xmlns:p14="http://schemas.microsoft.com/office/powerpoint/2010/main" val="377834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Financial Data</a:t>
            </a:r>
          </a:p>
        </p:txBody>
      </p:sp>
      <p:sp>
        <p:nvSpPr>
          <p:cNvPr id="11" name="Source 14"/>
          <p:cNvSpPr txBox="1">
            <a:spLocks noChangeArrowheads="1"/>
          </p:cNvSpPr>
          <p:nvPr/>
        </p:nvSpPr>
        <p:spPr bwMode="auto">
          <a:xfrm>
            <a:off x="495300" y="5932805"/>
            <a:ext cx="8915400" cy="36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 tIns="18288" rIns="18288" bIns="18288" anchor="b" anchorCtr="0">
            <a:spAutoFit/>
          </a:bodyPr>
          <a:lstStyle>
            <a:lvl1pPr marL="579438" indent="-579438" defTabSz="995363">
              <a:tabLst>
                <a:tab pos="579438" algn="l"/>
              </a:tabLst>
              <a:defRPr>
                <a:solidFill>
                  <a:schemeClr val="tx1"/>
                </a:solidFill>
                <a:latin typeface="Arial" pitchFamily="34" charset="0"/>
              </a:defRPr>
            </a:lvl1pPr>
            <a:lvl2pPr marL="609600" defTabSz="995363">
              <a:tabLst>
                <a:tab pos="579438" algn="l"/>
              </a:tabLst>
              <a:defRPr>
                <a:solidFill>
                  <a:schemeClr val="tx1"/>
                </a:solidFill>
                <a:latin typeface="Arial" pitchFamily="34" charset="0"/>
              </a:defRPr>
            </a:lvl2pPr>
            <a:lvl3pPr marL="995363" defTabSz="995363">
              <a:tabLst>
                <a:tab pos="579438" algn="l"/>
              </a:tabLst>
              <a:defRPr>
                <a:solidFill>
                  <a:schemeClr val="tx1"/>
                </a:solidFill>
                <a:latin typeface="Arial" pitchFamily="34" charset="0"/>
              </a:defRPr>
            </a:lvl3pPr>
            <a:lvl4pPr marL="1492250" defTabSz="995363">
              <a:tabLst>
                <a:tab pos="579438" algn="l"/>
              </a:tabLst>
              <a:defRPr>
                <a:solidFill>
                  <a:schemeClr val="tx1"/>
                </a:solidFill>
                <a:latin typeface="Arial" pitchFamily="34" charset="0"/>
              </a:defRPr>
            </a:lvl4pPr>
            <a:lvl5pPr marL="1987550" defTabSz="995363">
              <a:tabLst>
                <a:tab pos="579438" algn="l"/>
              </a:tabLst>
              <a:defRPr>
                <a:solidFill>
                  <a:schemeClr val="tx1"/>
                </a:solidFill>
                <a:latin typeface="Arial" pitchFamily="34" charset="0"/>
              </a:defRPr>
            </a:lvl5pPr>
            <a:lvl6pPr marL="2444750" defTabSz="995363" fontAlgn="base">
              <a:spcBef>
                <a:spcPct val="0"/>
              </a:spcBef>
              <a:spcAft>
                <a:spcPct val="0"/>
              </a:spcAft>
              <a:tabLst>
                <a:tab pos="579438" algn="l"/>
              </a:tabLst>
              <a:defRPr>
                <a:solidFill>
                  <a:schemeClr val="tx1"/>
                </a:solidFill>
                <a:latin typeface="Arial" pitchFamily="34" charset="0"/>
              </a:defRPr>
            </a:lvl6pPr>
            <a:lvl7pPr marL="2901950" defTabSz="995363" fontAlgn="base">
              <a:spcBef>
                <a:spcPct val="0"/>
              </a:spcBef>
              <a:spcAft>
                <a:spcPct val="0"/>
              </a:spcAft>
              <a:tabLst>
                <a:tab pos="579438" algn="l"/>
              </a:tabLst>
              <a:defRPr>
                <a:solidFill>
                  <a:schemeClr val="tx1"/>
                </a:solidFill>
                <a:latin typeface="Arial" pitchFamily="34" charset="0"/>
              </a:defRPr>
            </a:lvl7pPr>
            <a:lvl8pPr marL="3359150" defTabSz="995363" fontAlgn="base">
              <a:spcBef>
                <a:spcPct val="0"/>
              </a:spcBef>
              <a:spcAft>
                <a:spcPct val="0"/>
              </a:spcAft>
              <a:tabLst>
                <a:tab pos="579438" algn="l"/>
              </a:tabLst>
              <a:defRPr>
                <a:solidFill>
                  <a:schemeClr val="tx1"/>
                </a:solidFill>
                <a:latin typeface="Arial" pitchFamily="34" charset="0"/>
              </a:defRPr>
            </a:lvl8pPr>
            <a:lvl9pPr marL="3816350" defTabSz="995363" fontAlgn="base">
              <a:spcBef>
                <a:spcPct val="0"/>
              </a:spcBef>
              <a:spcAft>
                <a:spcPct val="0"/>
              </a:spcAft>
              <a:tabLst>
                <a:tab pos="579438" algn="l"/>
              </a:tabLst>
              <a:defRPr>
                <a:solidFill>
                  <a:schemeClr val="tx1"/>
                </a:solidFill>
                <a:latin typeface="Arial" pitchFamily="34" charset="0"/>
              </a:defRPr>
            </a:lvl9pPr>
          </a:lstStyle>
          <a:p>
            <a:pPr defTabSz="858183"/>
            <a:r>
              <a:rPr lang="en-US" sz="700" dirty="0">
                <a:solidFill>
                  <a:srgbClr val="000000"/>
                </a:solidFill>
              </a:rPr>
              <a:t>(1) Represents annualized core operating income for the period divided by average shareholders’ equity; Average shareholders’ equity equals the total equity at the reporting period end plus the total equity as of the beginning </a:t>
            </a:r>
          </a:p>
          <a:p>
            <a:pPr defTabSz="858183"/>
            <a:r>
              <a:rPr lang="en-US" sz="700" dirty="0">
                <a:solidFill>
                  <a:srgbClr val="000000"/>
                </a:solidFill>
              </a:rPr>
              <a:t>of the reporting period, divided by 2.</a:t>
            </a:r>
          </a:p>
          <a:p>
            <a:pPr defTabSz="858183"/>
            <a:r>
              <a:rPr lang="en-US" sz="700" dirty="0">
                <a:solidFill>
                  <a:srgbClr val="000000"/>
                </a:solidFill>
              </a:rPr>
              <a:t>(2) Represents annualized net premium earned for the quarter divided by prior year end shareholders’ equity.</a:t>
            </a:r>
          </a:p>
        </p:txBody>
      </p:sp>
      <p:graphicFrame>
        <p:nvGraphicFramePr>
          <p:cNvPr id="4" name="Table 3">
            <a:extLst>
              <a:ext uri="{FF2B5EF4-FFF2-40B4-BE49-F238E27FC236}">
                <a16:creationId xmlns:a16="http://schemas.microsoft.com/office/drawing/2014/main" id="{B3073209-0170-AC5E-8CCD-A31BA5FB68A8}"/>
              </a:ext>
            </a:extLst>
          </p:cNvPr>
          <p:cNvGraphicFramePr>
            <a:graphicFrameLocks noGrp="1"/>
          </p:cNvGraphicFramePr>
          <p:nvPr>
            <p:extLst>
              <p:ext uri="{D42A27DB-BD31-4B8C-83A1-F6EECF244321}">
                <p14:modId xmlns:p14="http://schemas.microsoft.com/office/powerpoint/2010/main" val="1514619563"/>
              </p:ext>
            </p:extLst>
          </p:nvPr>
        </p:nvGraphicFramePr>
        <p:xfrm>
          <a:off x="495299" y="1002703"/>
          <a:ext cx="8915401" cy="4930102"/>
        </p:xfrm>
        <a:graphic>
          <a:graphicData uri="http://schemas.openxmlformats.org/drawingml/2006/table">
            <a:tbl>
              <a:tblPr/>
              <a:tblGrid>
                <a:gridCol w="2288313">
                  <a:extLst>
                    <a:ext uri="{9D8B030D-6E8A-4147-A177-3AD203B41FA5}">
                      <a16:colId xmlns:a16="http://schemas.microsoft.com/office/drawing/2014/main" val="2991371574"/>
                    </a:ext>
                  </a:extLst>
                </a:gridCol>
                <a:gridCol w="828386">
                  <a:extLst>
                    <a:ext uri="{9D8B030D-6E8A-4147-A177-3AD203B41FA5}">
                      <a16:colId xmlns:a16="http://schemas.microsoft.com/office/drawing/2014/main" val="4198219658"/>
                    </a:ext>
                  </a:extLst>
                </a:gridCol>
                <a:gridCol w="828386">
                  <a:extLst>
                    <a:ext uri="{9D8B030D-6E8A-4147-A177-3AD203B41FA5}">
                      <a16:colId xmlns:a16="http://schemas.microsoft.com/office/drawing/2014/main" val="2448637671"/>
                    </a:ext>
                  </a:extLst>
                </a:gridCol>
                <a:gridCol w="828386">
                  <a:extLst>
                    <a:ext uri="{9D8B030D-6E8A-4147-A177-3AD203B41FA5}">
                      <a16:colId xmlns:a16="http://schemas.microsoft.com/office/drawing/2014/main" val="1789033833"/>
                    </a:ext>
                  </a:extLst>
                </a:gridCol>
                <a:gridCol w="828386">
                  <a:extLst>
                    <a:ext uri="{9D8B030D-6E8A-4147-A177-3AD203B41FA5}">
                      <a16:colId xmlns:a16="http://schemas.microsoft.com/office/drawing/2014/main" val="2074616638"/>
                    </a:ext>
                  </a:extLst>
                </a:gridCol>
                <a:gridCol w="828386">
                  <a:extLst>
                    <a:ext uri="{9D8B030D-6E8A-4147-A177-3AD203B41FA5}">
                      <a16:colId xmlns:a16="http://schemas.microsoft.com/office/drawing/2014/main" val="1825486215"/>
                    </a:ext>
                  </a:extLst>
                </a:gridCol>
                <a:gridCol w="828386">
                  <a:extLst>
                    <a:ext uri="{9D8B030D-6E8A-4147-A177-3AD203B41FA5}">
                      <a16:colId xmlns:a16="http://schemas.microsoft.com/office/drawing/2014/main" val="3382829257"/>
                    </a:ext>
                  </a:extLst>
                </a:gridCol>
                <a:gridCol w="828386">
                  <a:extLst>
                    <a:ext uri="{9D8B030D-6E8A-4147-A177-3AD203B41FA5}">
                      <a16:colId xmlns:a16="http://schemas.microsoft.com/office/drawing/2014/main" val="340381902"/>
                    </a:ext>
                  </a:extLst>
                </a:gridCol>
                <a:gridCol w="828386">
                  <a:extLst>
                    <a:ext uri="{9D8B030D-6E8A-4147-A177-3AD203B41FA5}">
                      <a16:colId xmlns:a16="http://schemas.microsoft.com/office/drawing/2014/main" val="2430884171"/>
                    </a:ext>
                  </a:extLst>
                </a:gridCol>
              </a:tblGrid>
              <a:tr h="163846">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093F66"/>
                    </a:solidFill>
                  </a:tcPr>
                </a:tc>
                <a:tc gridSpan="4">
                  <a:txBody>
                    <a:bodyPr/>
                    <a:lstStyle/>
                    <a:p>
                      <a:pPr algn="ctr" fontAlgn="ctr"/>
                      <a:r>
                        <a:rPr lang="en-GB" sz="700" b="1" i="0" u="none" strike="noStrike">
                          <a:solidFill>
                            <a:srgbClr val="FFFFFF"/>
                          </a:solidFill>
                          <a:effectLst/>
                          <a:latin typeface="Arial" panose="020B0604020202020204" pitchFamily="34" charset="0"/>
                        </a:rPr>
                        <a:t>IFRS (Audited)</a:t>
                      </a:r>
                    </a:p>
                  </a:txBody>
                  <a:tcPr marL="0" marR="0" marT="0" marB="0" anchor="ctr">
                    <a:lnL>
                      <a:noFill/>
                    </a:lnL>
                    <a:lnR w="6350" cap="flat" cmpd="sng" algn="ctr">
                      <a:solidFill>
                        <a:srgbClr val="73B0E3"/>
                      </a:solidFill>
                      <a:prstDash val="dash"/>
                      <a:round/>
                      <a:headEnd type="none" w="med" len="med"/>
                      <a:tailEnd type="none" w="med" len="med"/>
                    </a:lnR>
                    <a:lnT>
                      <a:noFill/>
                    </a:lnT>
                    <a:lnB>
                      <a:noFill/>
                    </a:lnB>
                    <a:solidFill>
                      <a:srgbClr val="093F66"/>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en-GB" sz="700" b="1" i="0" u="none" strike="noStrike">
                          <a:solidFill>
                            <a:srgbClr val="FFFFFF"/>
                          </a:solidFill>
                          <a:effectLst/>
                          <a:latin typeface="Arial" panose="020B0604020202020204" pitchFamily="34" charset="0"/>
                        </a:rPr>
                        <a:t>U.S. GAAP (Unaudited)</a:t>
                      </a:r>
                    </a:p>
                  </a:txBody>
                  <a:tcPr marL="0" marR="0" marT="0" marB="0" anchor="ctr">
                    <a:lnL w="6350" cap="flat" cmpd="sng" algn="ctr">
                      <a:solidFill>
                        <a:srgbClr val="73B0E3"/>
                      </a:solidFill>
                      <a:prstDash val="dash"/>
                      <a:round/>
                      <a:headEnd type="none" w="med" len="med"/>
                      <a:tailEnd type="none" w="med" len="med"/>
                    </a:lnL>
                    <a:lnR>
                      <a:noFill/>
                    </a:lnR>
                    <a:lnT>
                      <a:noFill/>
                    </a:lnT>
                    <a:lnB>
                      <a:noFill/>
                    </a:lnB>
                    <a:solidFill>
                      <a:srgbClr val="093F66"/>
                    </a:solidFill>
                  </a:tcPr>
                </a:tc>
                <a:tc hMerge="1">
                  <a:txBody>
                    <a:bodyPr/>
                    <a:lstStyle/>
                    <a:p>
                      <a:endParaRPr lang="en-GB"/>
                    </a:p>
                  </a:txBody>
                  <a:tcPr/>
                </a:tc>
                <a:tc gridSpan="2">
                  <a:txBody>
                    <a:bodyPr/>
                    <a:lstStyle/>
                    <a:p>
                      <a:pPr algn="ctr" fontAlgn="ctr"/>
                      <a:r>
                        <a:rPr lang="en-GB" sz="700" b="1" i="0" u="none" strike="noStrike">
                          <a:solidFill>
                            <a:srgbClr val="FFFFFF"/>
                          </a:solidFill>
                          <a:effectLst/>
                          <a:latin typeface="Arial" panose="020B0604020202020204" pitchFamily="34" charset="0"/>
                        </a:rPr>
                        <a:t>U.S. GAAP (Unaudited)</a:t>
                      </a:r>
                    </a:p>
                  </a:txBody>
                  <a:tcPr marL="0" marR="0" marT="0" marB="0" anchor="ctr">
                    <a:lnL>
                      <a:noFill/>
                    </a:lnL>
                    <a:lnR>
                      <a:noFill/>
                    </a:lnR>
                    <a:lnT>
                      <a:noFill/>
                    </a:lnT>
                    <a:lnB>
                      <a:noFill/>
                    </a:lnB>
                    <a:solidFill>
                      <a:srgbClr val="093F66"/>
                    </a:solidFill>
                  </a:tcPr>
                </a:tc>
                <a:tc hMerge="1">
                  <a:txBody>
                    <a:bodyPr/>
                    <a:lstStyle/>
                    <a:p>
                      <a:endParaRPr lang="en-GB"/>
                    </a:p>
                  </a:txBody>
                  <a:tcPr/>
                </a:tc>
                <a:extLst>
                  <a:ext uri="{0D108BD9-81ED-4DB2-BD59-A6C34878D82A}">
                    <a16:rowId xmlns:a16="http://schemas.microsoft.com/office/drawing/2014/main" val="557732214"/>
                  </a:ext>
                </a:extLst>
              </a:tr>
              <a:tr h="210659">
                <a:tc>
                  <a:txBody>
                    <a:bodyPr/>
                    <a:lstStyle/>
                    <a:p>
                      <a:pPr algn="l" fontAlgn="b"/>
                      <a:r>
                        <a:rPr lang="en-GB" sz="7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0D4365"/>
                    </a:solidFill>
                  </a:tcPr>
                </a:tc>
                <a:tc gridSpan="4">
                  <a:txBody>
                    <a:bodyPr/>
                    <a:lstStyle/>
                    <a:p>
                      <a:pPr algn="ctr" fontAlgn="b"/>
                      <a:r>
                        <a:rPr lang="en-GB" sz="700" b="1" i="0" u="none" strike="noStrike">
                          <a:solidFill>
                            <a:srgbClr val="FFFFFF"/>
                          </a:solidFill>
                          <a:effectLst/>
                          <a:latin typeface="Arial" panose="020B0604020202020204" pitchFamily="34" charset="0"/>
                        </a:rPr>
                        <a:t>Year Ended December 31,</a:t>
                      </a:r>
                    </a:p>
                  </a:txBody>
                  <a:tcPr marL="0" marR="0" marT="0" marB="0" anchor="b">
                    <a:lnL>
                      <a:noFill/>
                    </a:lnL>
                    <a:lnR w="6350" cap="flat" cmpd="sng" algn="ctr">
                      <a:solidFill>
                        <a:srgbClr val="73B0E3"/>
                      </a:solidFill>
                      <a:prstDash val="dash"/>
                      <a:round/>
                      <a:headEnd type="none" w="med" len="med"/>
                      <a:tailEnd type="none" w="med" len="med"/>
                    </a:lnR>
                    <a:lnT>
                      <a:noFill/>
                    </a:lnT>
                    <a:lnB>
                      <a:noFill/>
                    </a:lnB>
                    <a:solidFill>
                      <a:srgbClr val="0D436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b"/>
                      <a:r>
                        <a:rPr lang="en-GB" sz="700" b="1" i="0" u="none" strike="noStrike">
                          <a:solidFill>
                            <a:srgbClr val="FFFFFF"/>
                          </a:solidFill>
                          <a:effectLst/>
                          <a:latin typeface="Arial" panose="020B0604020202020204" pitchFamily="34" charset="0"/>
                        </a:rPr>
                        <a:t>Year Ended December 31,</a:t>
                      </a:r>
                    </a:p>
                  </a:txBody>
                  <a:tcPr marL="0" marR="0" marT="0" marB="0" anchor="b">
                    <a:lnL w="6350" cap="flat" cmpd="sng" algn="ctr">
                      <a:solidFill>
                        <a:srgbClr val="73B0E3"/>
                      </a:solidFill>
                      <a:prstDash val="dash"/>
                      <a:round/>
                      <a:headEnd type="none" w="med" len="med"/>
                      <a:tailEnd type="none" w="med" len="med"/>
                    </a:lnL>
                    <a:lnR w="12700" cap="flat" cmpd="sng" algn="ctr">
                      <a:solidFill>
                        <a:srgbClr val="0051A5"/>
                      </a:solidFill>
                      <a:prstDash val="dash"/>
                      <a:round/>
                      <a:headEnd type="none" w="med" len="med"/>
                      <a:tailEnd type="none" w="med" len="med"/>
                    </a:lnR>
                    <a:lnT>
                      <a:noFill/>
                    </a:lnT>
                    <a:lnB>
                      <a:noFill/>
                    </a:lnB>
                    <a:solidFill>
                      <a:srgbClr val="0D4365"/>
                    </a:solidFill>
                  </a:tcPr>
                </a:tc>
                <a:tc hMerge="1">
                  <a:txBody>
                    <a:bodyPr/>
                    <a:lstStyle/>
                    <a:p>
                      <a:endParaRPr lang="en-GB"/>
                    </a:p>
                  </a:txBody>
                  <a:tcPr/>
                </a:tc>
                <a:tc gridSpan="2">
                  <a:txBody>
                    <a:bodyPr/>
                    <a:lstStyle/>
                    <a:p>
                      <a:pPr algn="ctr" fontAlgn="b"/>
                      <a:r>
                        <a:rPr lang="en-GB" sz="700" b="1" i="0" u="none" strike="noStrike">
                          <a:solidFill>
                            <a:srgbClr val="FFFFFF"/>
                          </a:solidFill>
                          <a:effectLst/>
                          <a:latin typeface="Arial" panose="020B0604020202020204" pitchFamily="34" charset="0"/>
                        </a:rPr>
                        <a:t>Quarter ended September 30,</a:t>
                      </a:r>
                    </a:p>
                  </a:txBody>
                  <a:tcPr marL="0" marR="0" marT="0" marB="0" anchor="b">
                    <a:lnL w="12700" cap="flat" cmpd="sng" algn="ctr">
                      <a:solidFill>
                        <a:srgbClr val="0051A5"/>
                      </a:solidFill>
                      <a:prstDash val="dash"/>
                      <a:round/>
                      <a:headEnd type="none" w="med" len="med"/>
                      <a:tailEnd type="none" w="med" len="med"/>
                    </a:lnL>
                    <a:lnR>
                      <a:noFill/>
                    </a:lnR>
                    <a:lnT>
                      <a:noFill/>
                    </a:lnT>
                    <a:lnB>
                      <a:noFill/>
                    </a:lnB>
                    <a:solidFill>
                      <a:srgbClr val="0D4365"/>
                    </a:solidFill>
                  </a:tcPr>
                </a:tc>
                <a:tc hMerge="1">
                  <a:txBody>
                    <a:bodyPr/>
                    <a:lstStyle/>
                    <a:p>
                      <a:endParaRPr lang="en-GB"/>
                    </a:p>
                  </a:txBody>
                  <a:tcPr/>
                </a:tc>
                <a:extLst>
                  <a:ext uri="{0D108BD9-81ED-4DB2-BD59-A6C34878D82A}">
                    <a16:rowId xmlns:a16="http://schemas.microsoft.com/office/drawing/2014/main" val="121080388"/>
                  </a:ext>
                </a:extLst>
              </a:tr>
              <a:tr h="188657">
                <a:tc>
                  <a:txBody>
                    <a:bodyPr/>
                    <a:lstStyle/>
                    <a:p>
                      <a:pPr algn="l" fontAlgn="b"/>
                      <a:r>
                        <a:rPr lang="en-GB" sz="700" b="1" i="1" u="none" strike="noStrike">
                          <a:solidFill>
                            <a:srgbClr val="FFFFFF"/>
                          </a:solidFill>
                          <a:effectLst/>
                          <a:latin typeface="Arial" panose="020B0604020202020204" pitchFamily="34" charset="0"/>
                        </a:rPr>
                        <a:t>($ in mm)</a:t>
                      </a:r>
                    </a:p>
                  </a:txBody>
                  <a:tcPr marL="0" marR="0" marT="0" marB="0" anchor="b">
                    <a:lnL>
                      <a:noFill/>
                    </a:lnL>
                    <a:lnR>
                      <a:noFill/>
                    </a:lnR>
                    <a:lnT>
                      <a:noFill/>
                    </a:lnT>
                    <a:lnB>
                      <a:noFill/>
                    </a:lnB>
                    <a:solidFill>
                      <a:srgbClr val="40B4E5"/>
                    </a:solidFill>
                  </a:tcPr>
                </a:tc>
                <a:tc>
                  <a:txBody>
                    <a:bodyPr/>
                    <a:lstStyle/>
                    <a:p>
                      <a:pPr algn="ctr" fontAlgn="b"/>
                      <a:r>
                        <a:rPr lang="en-GB" sz="700" b="1" i="0" u="none" strike="noStrike">
                          <a:solidFill>
                            <a:srgbClr val="FFFFFF"/>
                          </a:solidFill>
                          <a:effectLst/>
                          <a:latin typeface="Arial" panose="020B0604020202020204" pitchFamily="34" charset="0"/>
                        </a:rPr>
                        <a:t>2017</a:t>
                      </a:r>
                    </a:p>
                  </a:txBody>
                  <a:tcPr marL="0" marR="0" marT="0" marB="0" anchor="b">
                    <a:lnL>
                      <a:noFill/>
                    </a:lnL>
                    <a:lnR>
                      <a:noFill/>
                    </a:lnR>
                    <a:lnT>
                      <a:noFill/>
                    </a:lnT>
                    <a:lnB>
                      <a:noFill/>
                    </a:lnB>
                    <a:solidFill>
                      <a:srgbClr val="40B4E5"/>
                    </a:solidFill>
                  </a:tcPr>
                </a:tc>
                <a:tc>
                  <a:txBody>
                    <a:bodyPr/>
                    <a:lstStyle/>
                    <a:p>
                      <a:pPr algn="ctr" fontAlgn="b"/>
                      <a:r>
                        <a:rPr lang="en-GB" sz="700" b="1" i="0" u="none" strike="noStrike">
                          <a:solidFill>
                            <a:srgbClr val="FFFFFF"/>
                          </a:solidFill>
                          <a:effectLst/>
                          <a:latin typeface="Arial" panose="020B0604020202020204" pitchFamily="34" charset="0"/>
                        </a:rPr>
                        <a:t>2018</a:t>
                      </a:r>
                    </a:p>
                  </a:txBody>
                  <a:tcPr marL="0" marR="0" marT="0" marB="0" anchor="b">
                    <a:lnL>
                      <a:noFill/>
                    </a:lnL>
                    <a:lnR>
                      <a:noFill/>
                    </a:lnR>
                    <a:lnT>
                      <a:noFill/>
                    </a:lnT>
                    <a:lnB>
                      <a:noFill/>
                    </a:lnB>
                    <a:solidFill>
                      <a:srgbClr val="40B4E5"/>
                    </a:solidFill>
                  </a:tcPr>
                </a:tc>
                <a:tc>
                  <a:txBody>
                    <a:bodyPr/>
                    <a:lstStyle/>
                    <a:p>
                      <a:pPr algn="ctr" fontAlgn="b"/>
                      <a:r>
                        <a:rPr lang="en-GB" sz="700" b="1" i="0" u="none" strike="noStrike">
                          <a:solidFill>
                            <a:srgbClr val="FFFFFF"/>
                          </a:solidFill>
                          <a:effectLst/>
                          <a:latin typeface="Arial" panose="020B0604020202020204" pitchFamily="34" charset="0"/>
                        </a:rPr>
                        <a:t>2019</a:t>
                      </a:r>
                    </a:p>
                  </a:txBody>
                  <a:tcPr marL="0" marR="0" marT="0" marB="0" anchor="b">
                    <a:lnL>
                      <a:noFill/>
                    </a:lnL>
                    <a:lnR>
                      <a:noFill/>
                    </a:lnR>
                    <a:lnT>
                      <a:noFill/>
                    </a:lnT>
                    <a:lnB>
                      <a:noFill/>
                    </a:lnB>
                    <a:solidFill>
                      <a:srgbClr val="40B4E5"/>
                    </a:solidFill>
                  </a:tcPr>
                </a:tc>
                <a:tc>
                  <a:txBody>
                    <a:bodyPr/>
                    <a:lstStyle/>
                    <a:p>
                      <a:pPr algn="ctr" fontAlgn="b"/>
                      <a:r>
                        <a:rPr lang="en-GB" sz="700" b="1" i="0" u="none" strike="noStrike">
                          <a:solidFill>
                            <a:srgbClr val="FFFFFF"/>
                          </a:solidFill>
                          <a:effectLst/>
                          <a:latin typeface="Arial" panose="020B0604020202020204" pitchFamily="34" charset="0"/>
                        </a:rPr>
                        <a:t>2020</a:t>
                      </a:r>
                    </a:p>
                  </a:txBody>
                  <a:tcPr marL="0" marR="0" marT="0" marB="0" anchor="b">
                    <a:lnL>
                      <a:noFill/>
                    </a:lnL>
                    <a:lnR w="6350" cap="flat" cmpd="sng" algn="ctr">
                      <a:solidFill>
                        <a:srgbClr val="73B0E3"/>
                      </a:solidFill>
                      <a:prstDash val="dash"/>
                      <a:round/>
                      <a:headEnd type="none" w="med" len="med"/>
                      <a:tailEnd type="none" w="med" len="med"/>
                    </a:lnR>
                    <a:lnT>
                      <a:noFill/>
                    </a:lnT>
                    <a:lnB>
                      <a:noFill/>
                    </a:lnB>
                    <a:solidFill>
                      <a:srgbClr val="40B4E5"/>
                    </a:solidFill>
                  </a:tcPr>
                </a:tc>
                <a:tc>
                  <a:txBody>
                    <a:bodyPr/>
                    <a:lstStyle/>
                    <a:p>
                      <a:pPr algn="ctr" fontAlgn="b"/>
                      <a:r>
                        <a:rPr lang="en-GB" sz="700" b="1" i="0" u="none" strike="noStrike">
                          <a:solidFill>
                            <a:srgbClr val="FFFFFF"/>
                          </a:solidFill>
                          <a:effectLst/>
                          <a:latin typeface="Arial" panose="020B0604020202020204" pitchFamily="34" charset="0"/>
                        </a:rPr>
                        <a:t>2021</a:t>
                      </a:r>
                    </a:p>
                  </a:txBody>
                  <a:tcPr marL="0" marR="0" marT="0" marB="0" anchor="b">
                    <a:lnL w="6350" cap="flat" cmpd="sng" algn="ctr">
                      <a:solidFill>
                        <a:srgbClr val="73B0E3"/>
                      </a:solidFill>
                      <a:prstDash val="dash"/>
                      <a:round/>
                      <a:headEnd type="none" w="med" len="med"/>
                      <a:tailEnd type="none" w="med" len="med"/>
                    </a:lnL>
                    <a:lnR>
                      <a:noFill/>
                    </a:lnR>
                    <a:lnT>
                      <a:noFill/>
                    </a:lnT>
                    <a:lnB>
                      <a:noFill/>
                    </a:lnB>
                    <a:solidFill>
                      <a:srgbClr val="40B4E5"/>
                    </a:solidFill>
                  </a:tcPr>
                </a:tc>
                <a:tc>
                  <a:txBody>
                    <a:bodyPr/>
                    <a:lstStyle/>
                    <a:p>
                      <a:pPr algn="ctr" fontAlgn="b"/>
                      <a:r>
                        <a:rPr lang="en-GB" sz="700" b="1" i="0" u="none" strike="noStrike">
                          <a:solidFill>
                            <a:srgbClr val="FFFFFF"/>
                          </a:solidFill>
                          <a:effectLst/>
                          <a:latin typeface="Arial" panose="020B0604020202020204" pitchFamily="34" charset="0"/>
                        </a:rPr>
                        <a:t>2022</a:t>
                      </a:r>
                    </a:p>
                  </a:txBody>
                  <a:tcPr marL="0" marR="0" marT="0" marB="0" anchor="b">
                    <a:lnL>
                      <a:noFill/>
                    </a:lnL>
                    <a:lnR w="12700" cap="flat" cmpd="sng" algn="ctr">
                      <a:solidFill>
                        <a:srgbClr val="0051A5"/>
                      </a:solidFill>
                      <a:prstDash val="dash"/>
                      <a:round/>
                      <a:headEnd type="none" w="med" len="med"/>
                      <a:tailEnd type="none" w="med" len="med"/>
                    </a:lnR>
                    <a:lnT>
                      <a:noFill/>
                    </a:lnT>
                    <a:lnB>
                      <a:noFill/>
                    </a:lnB>
                    <a:solidFill>
                      <a:srgbClr val="40B4E5"/>
                    </a:solidFill>
                  </a:tcPr>
                </a:tc>
                <a:tc>
                  <a:txBody>
                    <a:bodyPr/>
                    <a:lstStyle/>
                    <a:p>
                      <a:pPr algn="ctr" fontAlgn="b"/>
                      <a:r>
                        <a:rPr lang="en-GB" sz="700" b="1" i="0" u="none" strike="noStrike">
                          <a:solidFill>
                            <a:srgbClr val="FFFFFF"/>
                          </a:solidFill>
                          <a:effectLst/>
                          <a:latin typeface="Arial" panose="020B0604020202020204" pitchFamily="34" charset="0"/>
                        </a:rPr>
                        <a:t>2022</a:t>
                      </a:r>
                    </a:p>
                  </a:txBody>
                  <a:tcPr marL="0" marR="0" marT="0" marB="0" anchor="b">
                    <a:lnL w="12700" cap="flat" cmpd="sng" algn="ctr">
                      <a:solidFill>
                        <a:srgbClr val="0051A5"/>
                      </a:solidFill>
                      <a:prstDash val="dash"/>
                      <a:round/>
                      <a:headEnd type="none" w="med" len="med"/>
                      <a:tailEnd type="none" w="med" len="med"/>
                    </a:lnL>
                    <a:lnR>
                      <a:noFill/>
                    </a:lnR>
                    <a:lnT>
                      <a:noFill/>
                    </a:lnT>
                    <a:lnB>
                      <a:noFill/>
                    </a:lnB>
                    <a:solidFill>
                      <a:srgbClr val="40B4E5"/>
                    </a:solidFill>
                  </a:tcPr>
                </a:tc>
                <a:tc>
                  <a:txBody>
                    <a:bodyPr/>
                    <a:lstStyle/>
                    <a:p>
                      <a:pPr algn="ctr" fontAlgn="b"/>
                      <a:r>
                        <a:rPr lang="en-GB" sz="700" b="1" i="0" u="none" strike="noStrike">
                          <a:solidFill>
                            <a:srgbClr val="FFFFFF"/>
                          </a:solidFill>
                          <a:effectLst/>
                          <a:latin typeface="Arial" panose="020B0604020202020204" pitchFamily="34" charset="0"/>
                        </a:rPr>
                        <a:t>2023</a:t>
                      </a:r>
                    </a:p>
                  </a:txBody>
                  <a:tcPr marL="0" marR="0" marT="0" marB="0" anchor="b">
                    <a:lnL>
                      <a:noFill/>
                    </a:lnL>
                    <a:lnR>
                      <a:noFill/>
                    </a:lnR>
                    <a:lnT>
                      <a:noFill/>
                    </a:lnT>
                    <a:lnB>
                      <a:noFill/>
                    </a:lnB>
                    <a:solidFill>
                      <a:srgbClr val="40B4E5"/>
                    </a:solidFill>
                  </a:tcPr>
                </a:tc>
                <a:extLst>
                  <a:ext uri="{0D108BD9-81ED-4DB2-BD59-A6C34878D82A}">
                    <a16:rowId xmlns:a16="http://schemas.microsoft.com/office/drawing/2014/main" val="2623977471"/>
                  </a:ext>
                </a:extLst>
              </a:tr>
              <a:tr h="127073">
                <a:tc>
                  <a:txBody>
                    <a:bodyPr/>
                    <a:lstStyle/>
                    <a:p>
                      <a:pPr algn="l" fontAlgn="ctr"/>
                      <a:endParaRPr lang="en-GB" sz="700" b="0" i="1" u="none" strike="noStrike">
                        <a:solidFill>
                          <a:srgbClr val="FFFFFF"/>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GB" sz="700" b="1" i="0" u="none" strike="noStrike">
                        <a:solidFill>
                          <a:srgbClr val="FFFFFF"/>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GB" sz="700" b="1" i="0" u="none" strike="noStrike">
                        <a:solidFill>
                          <a:srgbClr val="FFFFFF"/>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GB" sz="700" b="1" i="0" u="none" strike="noStrike">
                        <a:solidFill>
                          <a:srgbClr val="FFFFFF"/>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GB" sz="700" b="1" i="0" u="none" strike="noStrike">
                        <a:solidFill>
                          <a:srgbClr val="FFFFFF"/>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ctr" fontAlgn="ctr"/>
                      <a:r>
                        <a:rPr lang="en-GB" sz="700" b="1" i="0" u="none" strike="noStrike">
                          <a:solidFill>
                            <a:srgbClr val="FFFFFF"/>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ctr" fontAlgn="ctr"/>
                      <a:endParaRPr lang="en-GB" sz="700" b="1" i="0" u="none" strike="noStrike">
                        <a:solidFill>
                          <a:srgbClr val="FFFFFF"/>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ctr" fontAlgn="ctr"/>
                      <a:r>
                        <a:rPr lang="en-GB" sz="700" b="1" i="0" u="none" strike="noStrike">
                          <a:solidFill>
                            <a:srgbClr val="FFFFFF"/>
                          </a:solidFill>
                          <a:effectLst/>
                          <a:latin typeface="Arial" panose="020B060402020202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ctr" fontAlgn="ctr"/>
                      <a:endParaRPr lang="en-GB" sz="700" b="1" i="0" u="none" strike="noStrike">
                        <a:solidFill>
                          <a:srgbClr val="FFFFFF"/>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332557687"/>
                  </a:ext>
                </a:extLst>
              </a:tr>
              <a:tr h="188657">
                <a:tc>
                  <a:txBody>
                    <a:bodyPr/>
                    <a:lstStyle/>
                    <a:p>
                      <a:pPr algn="l" fontAlgn="ctr"/>
                      <a:r>
                        <a:rPr lang="en-GB" sz="700" b="1" i="0" u="none" strike="noStrike">
                          <a:solidFill>
                            <a:srgbClr val="000000"/>
                          </a:solidFill>
                          <a:effectLst/>
                          <a:latin typeface="Arial" panose="020B0604020202020204" pitchFamily="34" charset="0"/>
                        </a:rPr>
                        <a:t>Operating Results:</a:t>
                      </a:r>
                    </a:p>
                  </a:txBody>
                  <a:tcPr marL="0" marR="0"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9182991"/>
                  </a:ext>
                </a:extLst>
              </a:tr>
              <a:tr h="188657">
                <a:tc>
                  <a:txBody>
                    <a:bodyPr/>
                    <a:lstStyle/>
                    <a:p>
                      <a:pPr algn="l" fontAlgn="ctr"/>
                      <a:r>
                        <a:rPr lang="en-GB" sz="700" b="0" i="0" u="none" strike="noStrike">
                          <a:solidFill>
                            <a:srgbClr val="000000"/>
                          </a:solidFill>
                          <a:effectLst/>
                          <a:latin typeface="Arial" panose="020B0604020202020204" pitchFamily="34" charset="0"/>
                        </a:rPr>
                        <a:t>Gross Written Premiums</a:t>
                      </a:r>
                    </a:p>
                  </a:txBody>
                  <a:tcPr marL="0" marR="0"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$275.1</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$301.6</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$349.2</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$467.3</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$537.6</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$582.0</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$120.1</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$150.3</a:t>
                      </a:r>
                    </a:p>
                  </a:txBody>
                  <a:tcPr marL="0" marR="212223" marT="0" marB="0" anchor="ctr">
                    <a:lnL>
                      <a:noFill/>
                    </a:lnL>
                    <a:lnR>
                      <a:noFill/>
                    </a:lnR>
                    <a:lnT>
                      <a:noFill/>
                    </a:lnT>
                    <a:lnB>
                      <a:noFill/>
                    </a:lnB>
                  </a:tcPr>
                </a:tc>
                <a:extLst>
                  <a:ext uri="{0D108BD9-81ED-4DB2-BD59-A6C34878D82A}">
                    <a16:rowId xmlns:a16="http://schemas.microsoft.com/office/drawing/2014/main" val="750376842"/>
                  </a:ext>
                </a:extLst>
              </a:tr>
              <a:tr h="188657">
                <a:tc>
                  <a:txBody>
                    <a:bodyPr/>
                    <a:lstStyle/>
                    <a:p>
                      <a:pPr algn="l" fontAlgn="ctr"/>
                      <a:r>
                        <a:rPr lang="en-GB" sz="700" b="0" i="0" u="none" strike="noStrike">
                          <a:solidFill>
                            <a:srgbClr val="000000"/>
                          </a:solidFill>
                          <a:effectLst/>
                          <a:latin typeface="Arial" panose="020B0604020202020204" pitchFamily="34" charset="0"/>
                        </a:rPr>
                        <a:t>Underwriting Income</a:t>
                      </a:r>
                    </a:p>
                  </a:txBody>
                  <a:tcPr marL="0" marR="0"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$23.6</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$56.1</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$52.0</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$77.4</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$104.0</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$148.6</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$42.0</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$49.7</a:t>
                      </a:r>
                    </a:p>
                  </a:txBody>
                  <a:tcPr marL="0" marR="212223" marT="0" marB="0" anchor="ctr">
                    <a:lnL>
                      <a:noFill/>
                    </a:lnL>
                    <a:lnR>
                      <a:noFill/>
                    </a:lnR>
                    <a:lnT>
                      <a:noFill/>
                    </a:lnT>
                    <a:lnB>
                      <a:noFill/>
                    </a:lnB>
                  </a:tcPr>
                </a:tc>
                <a:extLst>
                  <a:ext uri="{0D108BD9-81ED-4DB2-BD59-A6C34878D82A}">
                    <a16:rowId xmlns:a16="http://schemas.microsoft.com/office/drawing/2014/main" val="1404156807"/>
                  </a:ext>
                </a:extLst>
              </a:tr>
              <a:tr h="188657">
                <a:tc>
                  <a:txBody>
                    <a:bodyPr/>
                    <a:lstStyle/>
                    <a:p>
                      <a:pPr algn="l" rtl="0" fontAlgn="ctr"/>
                      <a:r>
                        <a:rPr lang="en-GB" sz="700" b="1" i="0" u="none" strike="noStrike">
                          <a:solidFill>
                            <a:srgbClr val="FFFFFF"/>
                          </a:solidFill>
                          <a:effectLst/>
                          <a:latin typeface="Arial" panose="020B0604020202020204" pitchFamily="34" charset="0"/>
                        </a:rPr>
                        <a:t>Core Operating Income</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$0.3 </a:t>
                      </a:r>
                    </a:p>
                  </a:txBody>
                  <a:tcPr marL="0" marR="212223" marT="0" marB="0" anchor="ctr">
                    <a:lnL>
                      <a:noFill/>
                    </a:lnL>
                    <a:lnR>
                      <a:noFill/>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$29.5 </a:t>
                      </a:r>
                    </a:p>
                  </a:txBody>
                  <a:tcPr marL="0" marR="212223" marT="0" marB="0" anchor="ctr">
                    <a:lnL>
                      <a:noFill/>
                    </a:lnL>
                    <a:lnR>
                      <a:noFill/>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$21.6 </a:t>
                      </a:r>
                    </a:p>
                  </a:txBody>
                  <a:tcPr marL="0" marR="212223" marT="0" marB="0" anchor="ctr">
                    <a:lnL>
                      <a:noFill/>
                    </a:lnL>
                    <a:lnR>
                      <a:noFill/>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$35.6 </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$53.0 </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$94.2 </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$28.1 </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$36.3 </a:t>
                      </a:r>
                    </a:p>
                  </a:txBody>
                  <a:tcPr marL="0" marR="212223" marT="0" marB="0" anchor="ctr">
                    <a:lnL>
                      <a:noFill/>
                    </a:lnL>
                    <a:lnR>
                      <a:noFill/>
                    </a:lnR>
                    <a:lnT>
                      <a:noFill/>
                    </a:lnT>
                    <a:lnB>
                      <a:noFill/>
                    </a:lnB>
                    <a:solidFill>
                      <a:srgbClr val="0D4365"/>
                    </a:solidFill>
                  </a:tcPr>
                </a:tc>
                <a:extLst>
                  <a:ext uri="{0D108BD9-81ED-4DB2-BD59-A6C34878D82A}">
                    <a16:rowId xmlns:a16="http://schemas.microsoft.com/office/drawing/2014/main" val="295191015"/>
                  </a:ext>
                </a:extLst>
              </a:tr>
              <a:tr h="163846">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632312424"/>
                  </a:ext>
                </a:extLst>
              </a:tr>
              <a:tr h="188657">
                <a:tc>
                  <a:txBody>
                    <a:bodyPr/>
                    <a:lstStyle/>
                    <a:p>
                      <a:pPr algn="l" fontAlgn="ctr"/>
                      <a:r>
                        <a:rPr lang="en-US" sz="700" b="1" i="0" u="none" strike="noStrike">
                          <a:solidFill>
                            <a:srgbClr val="000000"/>
                          </a:solidFill>
                          <a:effectLst/>
                          <a:latin typeface="Arial" panose="020B0604020202020204" pitchFamily="34" charset="0"/>
                        </a:rPr>
                        <a:t>Core Operating Return on Equity </a:t>
                      </a:r>
                      <a:r>
                        <a:rPr lang="en-US" sz="700" b="1" i="0" u="none" strike="noStrike" baseline="30000">
                          <a:solidFill>
                            <a:srgbClr val="000000"/>
                          </a:solidFill>
                          <a:effectLst/>
                          <a:latin typeface="Arial" panose="020B0604020202020204" pitchFamily="34" charset="0"/>
                        </a:rPr>
                        <a:t>(1)</a:t>
                      </a:r>
                      <a:endParaRPr lang="en-US" sz="700" b="1"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fontAlgn="ctr"/>
                      <a:r>
                        <a:rPr lang="en-GB" sz="700" b="1" i="0" u="none" strike="noStrike">
                          <a:solidFill>
                            <a:srgbClr val="000000"/>
                          </a:solidFill>
                          <a:effectLst/>
                          <a:latin typeface="Arial" panose="020B0604020202020204" pitchFamily="34" charset="0"/>
                        </a:rPr>
                        <a:t>0.1%</a:t>
                      </a:r>
                    </a:p>
                  </a:txBody>
                  <a:tcPr marL="0" marR="212223" marT="0" marB="0" anchor="ctr">
                    <a:lnL>
                      <a:noFill/>
                    </a:lnL>
                    <a:lnR>
                      <a:noFill/>
                    </a:lnR>
                    <a:lnT>
                      <a:noFill/>
                    </a:lnT>
                    <a:lnB>
                      <a:noFill/>
                    </a:lnB>
                  </a:tcPr>
                </a:tc>
                <a:tc>
                  <a:txBody>
                    <a:bodyPr/>
                    <a:lstStyle/>
                    <a:p>
                      <a:pPr algn="r" fontAlgn="ctr"/>
                      <a:r>
                        <a:rPr lang="en-GB" sz="700" b="1" i="0" u="none" strike="noStrike">
                          <a:solidFill>
                            <a:srgbClr val="000000"/>
                          </a:solidFill>
                          <a:effectLst/>
                          <a:latin typeface="Arial" panose="020B0604020202020204" pitchFamily="34" charset="0"/>
                        </a:rPr>
                        <a:t>9.8%</a:t>
                      </a:r>
                    </a:p>
                  </a:txBody>
                  <a:tcPr marL="0" marR="212223" marT="0" marB="0" anchor="ctr">
                    <a:lnL>
                      <a:noFill/>
                    </a:lnL>
                    <a:lnR>
                      <a:noFill/>
                    </a:lnR>
                    <a:lnT>
                      <a:noFill/>
                    </a:lnT>
                    <a:lnB>
                      <a:noFill/>
                    </a:lnB>
                  </a:tcPr>
                </a:tc>
                <a:tc>
                  <a:txBody>
                    <a:bodyPr/>
                    <a:lstStyle/>
                    <a:p>
                      <a:pPr algn="r" fontAlgn="ctr"/>
                      <a:r>
                        <a:rPr lang="en-GB" sz="700" b="1" i="0" u="none" strike="noStrike">
                          <a:solidFill>
                            <a:srgbClr val="000000"/>
                          </a:solidFill>
                          <a:effectLst/>
                          <a:latin typeface="Arial" panose="020B0604020202020204" pitchFamily="34" charset="0"/>
                        </a:rPr>
                        <a:t>7.0%</a:t>
                      </a:r>
                    </a:p>
                  </a:txBody>
                  <a:tcPr marL="0" marR="212223" marT="0" marB="0" anchor="ctr">
                    <a:lnL>
                      <a:noFill/>
                    </a:lnL>
                    <a:lnR>
                      <a:noFill/>
                    </a:lnR>
                    <a:lnT>
                      <a:noFill/>
                    </a:lnT>
                    <a:lnB>
                      <a:noFill/>
                    </a:lnB>
                  </a:tcPr>
                </a:tc>
                <a:tc>
                  <a:txBody>
                    <a:bodyPr/>
                    <a:lstStyle/>
                    <a:p>
                      <a:pPr algn="r" fontAlgn="ctr"/>
                      <a:r>
                        <a:rPr lang="en-GB" sz="700" b="1" i="0" u="none" strike="noStrike">
                          <a:solidFill>
                            <a:srgbClr val="000000"/>
                          </a:solidFill>
                          <a:effectLst/>
                          <a:latin typeface="Arial" panose="020B0604020202020204" pitchFamily="34" charset="0"/>
                        </a:rPr>
                        <a:t>10.3%</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1" i="0" u="none" strike="noStrike">
                          <a:solidFill>
                            <a:srgbClr val="000000"/>
                          </a:solidFill>
                          <a:effectLst/>
                          <a:latin typeface="Arial" panose="020B0604020202020204" pitchFamily="34" charset="0"/>
                        </a:rPr>
                        <a:t>14.3%</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1" i="0" u="none" strike="noStrike">
                          <a:solidFill>
                            <a:srgbClr val="000000"/>
                          </a:solidFill>
                          <a:effectLst/>
                          <a:latin typeface="Arial" panose="020B0604020202020204" pitchFamily="34" charset="0"/>
                        </a:rPr>
                        <a:t>23.8%</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1" i="0" u="none" strike="noStrike">
                          <a:solidFill>
                            <a:srgbClr val="000000"/>
                          </a:solidFill>
                          <a:effectLst/>
                          <a:latin typeface="Arial" panose="020B0604020202020204" pitchFamily="34" charset="0"/>
                        </a:rPr>
                        <a:t>29.7%</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1" i="0" u="none" strike="noStrike">
                          <a:solidFill>
                            <a:srgbClr val="000000"/>
                          </a:solidFill>
                          <a:effectLst/>
                          <a:latin typeface="Arial" panose="020B0604020202020204" pitchFamily="34" charset="0"/>
                        </a:rPr>
                        <a:t>31.0%</a:t>
                      </a:r>
                    </a:p>
                  </a:txBody>
                  <a:tcPr marL="0" marR="212223" marT="0" marB="0" anchor="ctr">
                    <a:lnL>
                      <a:noFill/>
                    </a:lnL>
                    <a:lnR>
                      <a:noFill/>
                    </a:lnR>
                    <a:lnT>
                      <a:noFill/>
                    </a:lnT>
                    <a:lnB>
                      <a:noFill/>
                    </a:lnB>
                  </a:tcPr>
                </a:tc>
                <a:extLst>
                  <a:ext uri="{0D108BD9-81ED-4DB2-BD59-A6C34878D82A}">
                    <a16:rowId xmlns:a16="http://schemas.microsoft.com/office/drawing/2014/main" val="3370363775"/>
                  </a:ext>
                </a:extLst>
              </a:tr>
              <a:tr h="163846">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166116783"/>
                  </a:ext>
                </a:extLst>
              </a:tr>
              <a:tr h="188657">
                <a:tc>
                  <a:txBody>
                    <a:bodyPr/>
                    <a:lstStyle/>
                    <a:p>
                      <a:pPr algn="l" fontAlgn="ctr"/>
                      <a:r>
                        <a:rPr lang="en-GB" sz="700" b="1" i="0" u="none" strike="noStrike">
                          <a:solidFill>
                            <a:srgbClr val="000000"/>
                          </a:solidFill>
                          <a:effectLst/>
                          <a:latin typeface="Arial" panose="020B0604020202020204" pitchFamily="34" charset="0"/>
                        </a:rPr>
                        <a:t>Key Metrics:</a:t>
                      </a:r>
                    </a:p>
                  </a:txBody>
                  <a:tcPr marL="0" marR="0"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585364184"/>
                  </a:ext>
                </a:extLst>
              </a:tr>
              <a:tr h="188657">
                <a:tc>
                  <a:txBody>
                    <a:bodyPr/>
                    <a:lstStyle/>
                    <a:p>
                      <a:pPr algn="l" fontAlgn="ctr"/>
                      <a:r>
                        <a:rPr lang="en-GB" sz="700" b="0" i="0" u="none" strike="noStrike">
                          <a:solidFill>
                            <a:srgbClr val="000000"/>
                          </a:solidFill>
                          <a:effectLst/>
                          <a:latin typeface="Arial" panose="020B0604020202020204" pitchFamily="34" charset="0"/>
                        </a:rPr>
                        <a:t>Loss Ratio</a:t>
                      </a:r>
                    </a:p>
                  </a:txBody>
                  <a:tcPr marL="0" marR="0"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59.2%</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46.5%</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54.8%</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53.5%</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51.0%</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41.9%</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38.2%</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37.3%</a:t>
                      </a:r>
                    </a:p>
                  </a:txBody>
                  <a:tcPr marL="0" marR="212223" marT="0" marB="0" anchor="ctr">
                    <a:lnL>
                      <a:noFill/>
                    </a:lnL>
                    <a:lnR>
                      <a:noFill/>
                    </a:lnR>
                    <a:lnT>
                      <a:noFill/>
                    </a:lnT>
                    <a:lnB>
                      <a:noFill/>
                    </a:lnB>
                  </a:tcPr>
                </a:tc>
                <a:extLst>
                  <a:ext uri="{0D108BD9-81ED-4DB2-BD59-A6C34878D82A}">
                    <a16:rowId xmlns:a16="http://schemas.microsoft.com/office/drawing/2014/main" val="3030761181"/>
                  </a:ext>
                </a:extLst>
              </a:tr>
              <a:tr h="188657">
                <a:tc>
                  <a:txBody>
                    <a:bodyPr/>
                    <a:lstStyle/>
                    <a:p>
                      <a:pPr algn="l" fontAlgn="ctr"/>
                      <a:r>
                        <a:rPr lang="en-GB" sz="700" b="0" i="0" u="none" strike="noStrike">
                          <a:solidFill>
                            <a:srgbClr val="000000"/>
                          </a:solidFill>
                          <a:effectLst/>
                          <a:latin typeface="Arial" panose="020B0604020202020204" pitchFamily="34" charset="0"/>
                        </a:rPr>
                        <a:t>Net policy acquisition expense ratio</a:t>
                      </a:r>
                    </a:p>
                  </a:txBody>
                  <a:tcPr marL="0" marR="0"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24.7%</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22.9%</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21.1%</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19.2%</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18.3%</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18.6%</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18.3%</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17.1%</a:t>
                      </a:r>
                    </a:p>
                  </a:txBody>
                  <a:tcPr marL="0" marR="212223" marT="0" marB="0" anchor="ctr">
                    <a:lnL>
                      <a:noFill/>
                    </a:lnL>
                    <a:lnR>
                      <a:noFill/>
                    </a:lnR>
                    <a:lnT>
                      <a:noFill/>
                    </a:lnT>
                    <a:lnB>
                      <a:noFill/>
                    </a:lnB>
                  </a:tcPr>
                </a:tc>
                <a:extLst>
                  <a:ext uri="{0D108BD9-81ED-4DB2-BD59-A6C34878D82A}">
                    <a16:rowId xmlns:a16="http://schemas.microsoft.com/office/drawing/2014/main" val="943855265"/>
                  </a:ext>
                </a:extLst>
              </a:tr>
              <a:tr h="188657">
                <a:tc>
                  <a:txBody>
                    <a:bodyPr/>
                    <a:lstStyle/>
                    <a:p>
                      <a:pPr algn="l" fontAlgn="ctr"/>
                      <a:r>
                        <a:rPr lang="en-GB" sz="700" b="0" i="0" u="none" strike="noStrike">
                          <a:solidFill>
                            <a:srgbClr val="000000"/>
                          </a:solidFill>
                          <a:effectLst/>
                          <a:latin typeface="Arial" panose="020B0604020202020204" pitchFamily="34" charset="0"/>
                        </a:rPr>
                        <a:t>G&amp;A expense ratio</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700" b="0" i="0" u="none" strike="noStrike">
                          <a:solidFill>
                            <a:srgbClr val="000000"/>
                          </a:solidFill>
                          <a:effectLst/>
                          <a:latin typeface="Arial" panose="020B0604020202020204" pitchFamily="34" charset="0"/>
                        </a:rPr>
                        <a:t>21.1%</a:t>
                      </a:r>
                    </a:p>
                  </a:txBody>
                  <a:tcPr marL="0" marR="212223"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700" b="0" i="0" u="none" strike="noStrike">
                          <a:solidFill>
                            <a:srgbClr val="000000"/>
                          </a:solidFill>
                          <a:effectLst/>
                          <a:latin typeface="Arial" panose="020B0604020202020204" pitchFamily="34" charset="0"/>
                        </a:rPr>
                        <a:t>19.3%</a:t>
                      </a:r>
                    </a:p>
                  </a:txBody>
                  <a:tcPr marL="0" marR="212223"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700" b="0" i="0" u="none" strike="noStrike">
                          <a:solidFill>
                            <a:srgbClr val="000000"/>
                          </a:solidFill>
                          <a:effectLst/>
                          <a:latin typeface="Arial" panose="020B0604020202020204" pitchFamily="34" charset="0"/>
                        </a:rPr>
                        <a:t>18.2%</a:t>
                      </a:r>
                    </a:p>
                  </a:txBody>
                  <a:tcPr marL="0" marR="212223"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GB" sz="700" b="0" i="0" u="none" strike="noStrike">
                          <a:solidFill>
                            <a:srgbClr val="000000"/>
                          </a:solidFill>
                          <a:effectLst/>
                          <a:latin typeface="Arial" panose="020B0604020202020204" pitchFamily="34" charset="0"/>
                        </a:rPr>
                        <a:t>16.6%</a:t>
                      </a:r>
                    </a:p>
                  </a:txBody>
                  <a:tcPr marL="0" marR="212223" marT="0" marB="0" anchor="ctr">
                    <a:lnL>
                      <a:noFill/>
                    </a:lnL>
                    <a:lnR w="6350" cap="flat" cmpd="sng" algn="ctr">
                      <a:solidFill>
                        <a:srgbClr val="73B0E3"/>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GB" sz="700" b="0" i="0" u="none" strike="noStrike">
                          <a:solidFill>
                            <a:srgbClr val="000000"/>
                          </a:solidFill>
                          <a:effectLst/>
                          <a:latin typeface="Arial" panose="020B0604020202020204" pitchFamily="34" charset="0"/>
                        </a:rPr>
                        <a:t>17.2%</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17.9%</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17.5%</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18.8%</a:t>
                      </a:r>
                    </a:p>
                  </a:txBody>
                  <a:tcPr marL="0" marR="212223" marT="0" marB="0" anchor="ctr">
                    <a:lnL>
                      <a:noFill/>
                    </a:lnL>
                    <a:lnR>
                      <a:noFill/>
                    </a:lnR>
                    <a:lnT>
                      <a:noFill/>
                    </a:lnT>
                    <a:lnB>
                      <a:noFill/>
                    </a:lnB>
                  </a:tcPr>
                </a:tc>
                <a:extLst>
                  <a:ext uri="{0D108BD9-81ED-4DB2-BD59-A6C34878D82A}">
                    <a16:rowId xmlns:a16="http://schemas.microsoft.com/office/drawing/2014/main" val="2290096625"/>
                  </a:ext>
                </a:extLst>
              </a:tr>
              <a:tr h="188657">
                <a:tc>
                  <a:txBody>
                    <a:bodyPr/>
                    <a:lstStyle/>
                    <a:p>
                      <a:pPr algn="l" rtl="0" fontAlgn="ctr"/>
                      <a:r>
                        <a:rPr lang="en-GB" sz="700" b="1" i="0" u="none" strike="noStrike">
                          <a:solidFill>
                            <a:srgbClr val="FFFFFF"/>
                          </a:solidFill>
                          <a:effectLst/>
                          <a:latin typeface="Arial" panose="020B0604020202020204" pitchFamily="34" charset="0"/>
                        </a:rPr>
                        <a:t>Combined Ratio</a:t>
                      </a:r>
                    </a:p>
                  </a:txBody>
                  <a:tcPr marL="0" marR="0" marT="0" marB="0" anchor="ctr">
                    <a:lnL w="1270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105.0% </a:t>
                      </a:r>
                    </a:p>
                  </a:txBody>
                  <a:tcPr marL="0" marR="212223" marT="0" marB="0" anchor="ctr">
                    <a:lnL>
                      <a:noFill/>
                    </a:lnL>
                    <a:lnR>
                      <a:noFill/>
                    </a:lnR>
                    <a:lnT w="6350" cap="flat" cmpd="sng" algn="ctr">
                      <a:solidFill>
                        <a:srgbClr val="000000"/>
                      </a:solidFill>
                      <a:prstDash val="solid"/>
                      <a:round/>
                      <a:headEnd type="none" w="med" len="med"/>
                      <a:tailEnd type="none" w="med" len="med"/>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88.7% </a:t>
                      </a:r>
                    </a:p>
                  </a:txBody>
                  <a:tcPr marL="0" marR="212223" marT="0" marB="0" anchor="ctr">
                    <a:lnL>
                      <a:noFill/>
                    </a:lnL>
                    <a:lnR>
                      <a:noFill/>
                    </a:lnR>
                    <a:lnT w="6350" cap="flat" cmpd="sng" algn="ctr">
                      <a:solidFill>
                        <a:srgbClr val="000000"/>
                      </a:solidFill>
                      <a:prstDash val="solid"/>
                      <a:round/>
                      <a:headEnd type="none" w="med" len="med"/>
                      <a:tailEnd type="none" w="med" len="med"/>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94.1% </a:t>
                      </a:r>
                    </a:p>
                  </a:txBody>
                  <a:tcPr marL="0" marR="212223" marT="0" marB="0" anchor="ctr">
                    <a:lnL>
                      <a:noFill/>
                    </a:lnL>
                    <a:lnR>
                      <a:noFill/>
                    </a:lnR>
                    <a:lnT w="6350" cap="flat" cmpd="sng" algn="ctr">
                      <a:solidFill>
                        <a:srgbClr val="000000"/>
                      </a:solidFill>
                      <a:prstDash val="solid"/>
                      <a:round/>
                      <a:headEnd type="none" w="med" len="med"/>
                      <a:tailEnd type="none" w="med" len="med"/>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89.3% </a:t>
                      </a:r>
                    </a:p>
                  </a:txBody>
                  <a:tcPr marL="0" marR="212223" marT="0" marB="0" anchor="ctr">
                    <a:lnL>
                      <a:noFill/>
                    </a:lnL>
                    <a:lnR w="6350" cap="flat" cmpd="sng" algn="ctr">
                      <a:solidFill>
                        <a:srgbClr val="73B0E3"/>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86.5% </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78.4% </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74.0% </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solidFill>
                      <a:srgbClr val="0D4365"/>
                    </a:solidFill>
                  </a:tcPr>
                </a:tc>
                <a:tc>
                  <a:txBody>
                    <a:bodyPr/>
                    <a:lstStyle/>
                    <a:p>
                      <a:pPr algn="r" rtl="0" fontAlgn="ctr"/>
                      <a:r>
                        <a:rPr lang="en-GB" sz="700" b="1" i="0" u="none" strike="noStrike">
                          <a:solidFill>
                            <a:srgbClr val="FFFFFF"/>
                          </a:solidFill>
                          <a:effectLst/>
                          <a:latin typeface="Arial" panose="020B0604020202020204" pitchFamily="34" charset="0"/>
                        </a:rPr>
                        <a:t>73.2% </a:t>
                      </a:r>
                    </a:p>
                  </a:txBody>
                  <a:tcPr marL="0" marR="212223" marT="0" marB="0" anchor="ctr">
                    <a:lnL>
                      <a:noFill/>
                    </a:lnL>
                    <a:lnR>
                      <a:noFill/>
                    </a:lnR>
                    <a:lnT>
                      <a:noFill/>
                    </a:lnT>
                    <a:lnB>
                      <a:noFill/>
                    </a:lnB>
                    <a:solidFill>
                      <a:srgbClr val="0D4365"/>
                    </a:solidFill>
                  </a:tcPr>
                </a:tc>
                <a:extLst>
                  <a:ext uri="{0D108BD9-81ED-4DB2-BD59-A6C34878D82A}">
                    <a16:rowId xmlns:a16="http://schemas.microsoft.com/office/drawing/2014/main" val="1201280771"/>
                  </a:ext>
                </a:extLst>
              </a:tr>
              <a:tr h="163846">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928778"/>
                  </a:ext>
                </a:extLst>
              </a:tr>
              <a:tr h="188657">
                <a:tc>
                  <a:txBody>
                    <a:bodyPr/>
                    <a:lstStyle/>
                    <a:p>
                      <a:pPr algn="l" fontAlgn="ctr"/>
                      <a:r>
                        <a:rPr lang="en-GB" sz="700" b="1" i="0" u="none" strike="noStrike">
                          <a:solidFill>
                            <a:srgbClr val="000000"/>
                          </a:solidFill>
                          <a:effectLst/>
                          <a:latin typeface="Arial" panose="020B0604020202020204" pitchFamily="34" charset="0"/>
                        </a:rPr>
                        <a:t>Financial Position:</a:t>
                      </a:r>
                    </a:p>
                  </a:txBody>
                  <a:tcPr marL="0" marR="0"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071355636"/>
                  </a:ext>
                </a:extLst>
              </a:tr>
              <a:tr h="188657">
                <a:tc>
                  <a:txBody>
                    <a:bodyPr/>
                    <a:lstStyle/>
                    <a:p>
                      <a:pPr algn="l" fontAlgn="ctr"/>
                      <a:r>
                        <a:rPr lang="en-GB" sz="700" b="0" i="0" u="none" strike="noStrike">
                          <a:solidFill>
                            <a:srgbClr val="000000"/>
                          </a:solidFill>
                          <a:effectLst/>
                          <a:latin typeface="Arial" panose="020B0604020202020204" pitchFamily="34" charset="0"/>
                        </a:rPr>
                        <a:t>Investments and Cash Portfolio</a:t>
                      </a:r>
                    </a:p>
                  </a:txBody>
                  <a:tcPr marL="0" marR="0"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$489.6</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$505.0</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$604.7</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$775.3</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$886.6</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$958.8</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$900.6</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$1,051.7</a:t>
                      </a:r>
                    </a:p>
                  </a:txBody>
                  <a:tcPr marL="0" marR="212223" marT="0" marB="0" anchor="ctr">
                    <a:lnL>
                      <a:noFill/>
                    </a:lnL>
                    <a:lnR>
                      <a:noFill/>
                    </a:lnR>
                    <a:lnT>
                      <a:noFill/>
                    </a:lnT>
                    <a:lnB>
                      <a:noFill/>
                    </a:lnB>
                  </a:tcPr>
                </a:tc>
                <a:extLst>
                  <a:ext uri="{0D108BD9-81ED-4DB2-BD59-A6C34878D82A}">
                    <a16:rowId xmlns:a16="http://schemas.microsoft.com/office/drawing/2014/main" val="3407771144"/>
                  </a:ext>
                </a:extLst>
              </a:tr>
              <a:tr h="188657">
                <a:tc>
                  <a:txBody>
                    <a:bodyPr/>
                    <a:lstStyle/>
                    <a:p>
                      <a:pPr algn="l" fontAlgn="ctr"/>
                      <a:r>
                        <a:rPr lang="en-GB" sz="700" b="0" i="0" u="none" strike="noStrike">
                          <a:solidFill>
                            <a:srgbClr val="000000"/>
                          </a:solidFill>
                          <a:effectLst/>
                          <a:latin typeface="Arial" panose="020B0604020202020204" pitchFamily="34" charset="0"/>
                        </a:rPr>
                        <a:t>Debt</a:t>
                      </a:r>
                    </a:p>
                  </a:txBody>
                  <a:tcPr marL="0" marR="0"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a:noFill/>
                    </a:lnR>
                    <a:lnT>
                      <a:noFill/>
                    </a:lnT>
                    <a:lnB>
                      <a:noFill/>
                    </a:lnB>
                  </a:tcPr>
                </a:tc>
                <a:extLst>
                  <a:ext uri="{0D108BD9-81ED-4DB2-BD59-A6C34878D82A}">
                    <a16:rowId xmlns:a16="http://schemas.microsoft.com/office/drawing/2014/main" val="2362413106"/>
                  </a:ext>
                </a:extLst>
              </a:tr>
              <a:tr h="188657">
                <a:tc>
                  <a:txBody>
                    <a:bodyPr/>
                    <a:lstStyle/>
                    <a:p>
                      <a:pPr algn="l" fontAlgn="ctr"/>
                      <a:r>
                        <a:rPr lang="en-GB" sz="700" b="0" i="0" u="none" strike="noStrike">
                          <a:solidFill>
                            <a:srgbClr val="000000"/>
                          </a:solidFill>
                          <a:effectLst/>
                          <a:latin typeface="Arial" panose="020B0604020202020204" pitchFamily="34" charset="0"/>
                        </a:rPr>
                        <a:t>Shareholders' Equity</a:t>
                      </a:r>
                    </a:p>
                  </a:txBody>
                  <a:tcPr marL="0" marR="0"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$301.4</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$301.2</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$312.1</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$381.0</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$381.1</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$411.0</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$382.0</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$470.1</a:t>
                      </a:r>
                    </a:p>
                  </a:txBody>
                  <a:tcPr marL="0" marR="212223" marT="0" marB="0" anchor="ctr">
                    <a:lnL>
                      <a:noFill/>
                    </a:lnL>
                    <a:lnR>
                      <a:noFill/>
                    </a:lnR>
                    <a:lnT>
                      <a:noFill/>
                    </a:lnT>
                    <a:lnB>
                      <a:noFill/>
                    </a:lnB>
                  </a:tcPr>
                </a:tc>
                <a:extLst>
                  <a:ext uri="{0D108BD9-81ED-4DB2-BD59-A6C34878D82A}">
                    <a16:rowId xmlns:a16="http://schemas.microsoft.com/office/drawing/2014/main" val="2842540955"/>
                  </a:ext>
                </a:extLst>
              </a:tr>
              <a:tr h="188657">
                <a:tc>
                  <a:txBody>
                    <a:bodyPr/>
                    <a:lstStyle/>
                    <a:p>
                      <a:pPr algn="l" fontAlgn="ctr"/>
                      <a:r>
                        <a:rPr lang="en-GB" sz="700" b="0" i="0" u="none" strike="noStrike">
                          <a:solidFill>
                            <a:srgbClr val="000000"/>
                          </a:solidFill>
                          <a:effectLst/>
                          <a:latin typeface="Arial" panose="020B0604020202020204" pitchFamily="34" charset="0"/>
                        </a:rPr>
                        <a:t>Book Value per Share</a:t>
                      </a:r>
                    </a:p>
                  </a:txBody>
                  <a:tcPr marL="0" marR="0"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a:t>
                      </a:r>
                    </a:p>
                  </a:txBody>
                  <a:tcPr marL="0" marR="212223" marT="0" marB="0" anchor="ctr">
                    <a:lnL>
                      <a:noFill/>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$8.39</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$8.38</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$9.07</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$8.80</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700" b="0" i="0" u="none" strike="noStrike">
                          <a:solidFill>
                            <a:srgbClr val="000000"/>
                          </a:solidFill>
                          <a:effectLst/>
                          <a:latin typeface="Arial" panose="020B0604020202020204" pitchFamily="34" charset="0"/>
                        </a:rPr>
                        <a:t>$11.04</a:t>
                      </a:r>
                    </a:p>
                  </a:txBody>
                  <a:tcPr marL="0" marR="212223" marT="0" marB="0" anchor="ctr">
                    <a:lnL>
                      <a:noFill/>
                    </a:lnL>
                    <a:lnR>
                      <a:noFill/>
                    </a:lnR>
                    <a:lnT>
                      <a:noFill/>
                    </a:lnT>
                    <a:lnB>
                      <a:noFill/>
                    </a:lnB>
                  </a:tcPr>
                </a:tc>
                <a:extLst>
                  <a:ext uri="{0D108BD9-81ED-4DB2-BD59-A6C34878D82A}">
                    <a16:rowId xmlns:a16="http://schemas.microsoft.com/office/drawing/2014/main" val="158960260"/>
                  </a:ext>
                </a:extLst>
              </a:tr>
              <a:tr h="163846">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853420849"/>
                  </a:ext>
                </a:extLst>
              </a:tr>
              <a:tr h="188657">
                <a:tc>
                  <a:txBody>
                    <a:bodyPr/>
                    <a:lstStyle/>
                    <a:p>
                      <a:pPr algn="l" fontAlgn="ctr"/>
                      <a:r>
                        <a:rPr lang="en-GB" sz="700" b="1" i="0" u="none" strike="noStrike">
                          <a:solidFill>
                            <a:srgbClr val="000000"/>
                          </a:solidFill>
                          <a:effectLst/>
                          <a:latin typeface="Arial" panose="020B0604020202020204" pitchFamily="34" charset="0"/>
                        </a:rPr>
                        <a:t>Select Ratios:</a:t>
                      </a:r>
                    </a:p>
                  </a:txBody>
                  <a:tcPr marL="0" marR="0"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r" fontAlgn="ctr"/>
                      <a:endParaRPr lang="en-GB" sz="700" b="0" i="0"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l" fontAlgn="ctr"/>
                      <a:r>
                        <a:rPr lang="en-GB" sz="700" b="0" i="0" u="none" strike="noStrike">
                          <a:solidFill>
                            <a:srgbClr val="000000"/>
                          </a:solidFill>
                          <a:effectLst/>
                          <a:latin typeface="Arial" panose="020B0604020202020204" pitchFamily="34" charset="0"/>
                        </a:rPr>
                        <a:t> </a:t>
                      </a:r>
                    </a:p>
                  </a:txBody>
                  <a:tcPr marL="0" marR="0"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 </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endParaRPr lang="en-GB" sz="700" b="0" i="1" u="none" strike="noStrike">
                        <a:solidFill>
                          <a:srgbClr val="000000"/>
                        </a:solidFill>
                        <a:effectLst/>
                        <a:latin typeface="Arial" panose="020B0604020202020204" pitchFamily="34" charset="0"/>
                      </a:endParaRPr>
                    </a:p>
                  </a:txBody>
                  <a:tcPr marL="0" marR="212223" marT="0" marB="0" anchor="ctr">
                    <a:lnL>
                      <a:noFill/>
                    </a:lnL>
                    <a:lnR>
                      <a:noFill/>
                    </a:lnR>
                    <a:lnT>
                      <a:noFill/>
                    </a:lnT>
                    <a:lnB>
                      <a:noFill/>
                    </a:lnB>
                  </a:tcPr>
                </a:tc>
                <a:extLst>
                  <a:ext uri="{0D108BD9-81ED-4DB2-BD59-A6C34878D82A}">
                    <a16:rowId xmlns:a16="http://schemas.microsoft.com/office/drawing/2014/main" val="3345983234"/>
                  </a:ext>
                </a:extLst>
              </a:tr>
              <a:tr h="188657">
                <a:tc>
                  <a:txBody>
                    <a:bodyPr/>
                    <a:lstStyle/>
                    <a:p>
                      <a:pPr algn="l" rtl="0" fontAlgn="ctr"/>
                      <a:r>
                        <a:rPr lang="en-GB" sz="700" b="0" i="1" u="none" strike="noStrike">
                          <a:solidFill>
                            <a:srgbClr val="000000"/>
                          </a:solidFill>
                          <a:effectLst/>
                          <a:latin typeface="Arial" panose="020B0604020202020204" pitchFamily="34" charset="0"/>
                        </a:rPr>
                        <a:t>Retention Ratio (NPW / GPW)</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58.4%</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67.4%</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72.2%</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72.4%</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71.1%</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67.9%</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48.3%</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59.6%</a:t>
                      </a:r>
                    </a:p>
                  </a:txBody>
                  <a:tcPr marL="0" marR="212223" marT="0" marB="0" anchor="ctr">
                    <a:lnL>
                      <a:noFill/>
                    </a:lnL>
                    <a:lnR>
                      <a:noFill/>
                    </a:lnR>
                    <a:lnT>
                      <a:noFill/>
                    </a:lnT>
                    <a:lnB>
                      <a:noFill/>
                    </a:lnB>
                  </a:tcPr>
                </a:tc>
                <a:extLst>
                  <a:ext uri="{0D108BD9-81ED-4DB2-BD59-A6C34878D82A}">
                    <a16:rowId xmlns:a16="http://schemas.microsoft.com/office/drawing/2014/main" val="2308985679"/>
                  </a:ext>
                </a:extLst>
              </a:tr>
              <a:tr h="188657">
                <a:tc>
                  <a:txBody>
                    <a:bodyPr/>
                    <a:lstStyle/>
                    <a:p>
                      <a:pPr algn="l" rtl="0" fontAlgn="ctr"/>
                      <a:r>
                        <a:rPr lang="en-US" sz="700" b="0" i="1" u="none" strike="noStrike">
                          <a:solidFill>
                            <a:srgbClr val="000000"/>
                          </a:solidFill>
                          <a:effectLst/>
                          <a:latin typeface="Arial" panose="020B0604020202020204" pitchFamily="34" charset="0"/>
                        </a:rPr>
                        <a:t>Premium Leverage (NPE / Shareholders' Equity)</a:t>
                      </a:r>
                      <a:r>
                        <a:rPr lang="en-US" sz="700" b="0" i="1" u="none" strike="noStrike" baseline="30000">
                          <a:solidFill>
                            <a:srgbClr val="000000"/>
                          </a:solidFill>
                          <a:effectLst/>
                          <a:latin typeface="Arial" panose="020B0604020202020204" pitchFamily="34" charset="0"/>
                        </a:rPr>
                        <a:t>(2)</a:t>
                      </a:r>
                      <a:endParaRPr lang="en-US" sz="700" b="0" i="1"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48.7%</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60.8%</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71.6%</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90.8%</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94.7%</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98.8%</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101.2%</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105.9%</a:t>
                      </a:r>
                    </a:p>
                  </a:txBody>
                  <a:tcPr marL="0" marR="212223" marT="0" marB="0" anchor="ctr">
                    <a:lnL>
                      <a:noFill/>
                    </a:lnL>
                    <a:lnR>
                      <a:noFill/>
                    </a:lnR>
                    <a:lnT>
                      <a:noFill/>
                    </a:lnT>
                    <a:lnB>
                      <a:noFill/>
                    </a:lnB>
                  </a:tcPr>
                </a:tc>
                <a:extLst>
                  <a:ext uri="{0D108BD9-81ED-4DB2-BD59-A6C34878D82A}">
                    <a16:rowId xmlns:a16="http://schemas.microsoft.com/office/drawing/2014/main" val="100551073"/>
                  </a:ext>
                </a:extLst>
              </a:tr>
              <a:tr h="188657">
                <a:tc>
                  <a:txBody>
                    <a:bodyPr/>
                    <a:lstStyle/>
                    <a:p>
                      <a:pPr algn="l" rtl="0" fontAlgn="ctr"/>
                      <a:r>
                        <a:rPr lang="en-GB" sz="700" b="0" i="1" u="none" strike="noStrike">
                          <a:solidFill>
                            <a:srgbClr val="000000"/>
                          </a:solidFill>
                          <a:effectLst/>
                          <a:latin typeface="Arial" panose="020B0604020202020204" pitchFamily="34" charset="0"/>
                        </a:rPr>
                        <a:t>Debt-to-Total Capitalization Ratio</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0.0%</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0.0%</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0.0%</a:t>
                      </a:r>
                    </a:p>
                  </a:txBody>
                  <a:tcPr marL="0" marR="212223" marT="0" marB="0" anchor="ctr">
                    <a:lnL>
                      <a:noFill/>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0.0%</a:t>
                      </a:r>
                    </a:p>
                  </a:txBody>
                  <a:tcPr marL="0" marR="212223" marT="0" marB="0" anchor="ctr">
                    <a:lnL>
                      <a:noFill/>
                    </a:lnL>
                    <a:lnR w="6350" cap="flat" cmpd="sng" algn="ctr">
                      <a:solidFill>
                        <a:srgbClr val="73B0E3"/>
                      </a:solidFill>
                      <a:prstDash val="dash"/>
                      <a:round/>
                      <a:headEnd type="none" w="med" len="med"/>
                      <a:tailEnd type="none" w="med" len="med"/>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0.0%</a:t>
                      </a:r>
                    </a:p>
                  </a:txBody>
                  <a:tcPr marL="0" marR="212223" marT="0" marB="0" anchor="ctr">
                    <a:lnL w="6350" cap="flat" cmpd="sng" algn="ctr">
                      <a:solidFill>
                        <a:srgbClr val="73B0E3"/>
                      </a:solidFill>
                      <a:prstDash val="dash"/>
                      <a:round/>
                      <a:headEnd type="none" w="med" len="med"/>
                      <a:tailEnd type="none" w="med" len="med"/>
                    </a:lnL>
                    <a:lnR>
                      <a:noFill/>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0.0%</a:t>
                      </a:r>
                    </a:p>
                  </a:txBody>
                  <a:tcPr marL="0" marR="212223"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700" b="0" i="1" u="none" strike="noStrike">
                          <a:solidFill>
                            <a:srgbClr val="000000"/>
                          </a:solidFill>
                          <a:effectLst/>
                          <a:latin typeface="Arial" panose="020B0604020202020204" pitchFamily="34" charset="0"/>
                        </a:rPr>
                        <a:t>0.0%</a:t>
                      </a:r>
                    </a:p>
                  </a:txBody>
                  <a:tcPr marL="0" marR="212223"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700" b="0" i="1" u="none" strike="noStrike" dirty="0">
                          <a:solidFill>
                            <a:srgbClr val="000000"/>
                          </a:solidFill>
                          <a:effectLst/>
                          <a:latin typeface="Arial" panose="020B0604020202020204" pitchFamily="34" charset="0"/>
                        </a:rPr>
                        <a:t>0.0%</a:t>
                      </a:r>
                    </a:p>
                  </a:txBody>
                  <a:tcPr marL="0" marR="212223" marT="0" marB="0" anchor="ctr">
                    <a:lnL>
                      <a:noFill/>
                    </a:lnL>
                    <a:lnR>
                      <a:noFill/>
                    </a:lnR>
                    <a:lnT>
                      <a:noFill/>
                    </a:lnT>
                    <a:lnB>
                      <a:noFill/>
                    </a:lnB>
                  </a:tcPr>
                </a:tc>
                <a:extLst>
                  <a:ext uri="{0D108BD9-81ED-4DB2-BD59-A6C34878D82A}">
                    <a16:rowId xmlns:a16="http://schemas.microsoft.com/office/drawing/2014/main" val="4038806583"/>
                  </a:ext>
                </a:extLst>
              </a:tr>
            </a:tbl>
          </a:graphicData>
        </a:graphic>
      </p:graphicFrame>
    </p:spTree>
    <p:extLst>
      <p:ext uri="{BB962C8B-B14F-4D97-AF65-F5344CB8AC3E}">
        <p14:creationId xmlns:p14="http://schemas.microsoft.com/office/powerpoint/2010/main" val="381830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Income Statement</a:t>
            </a:r>
          </a:p>
        </p:txBody>
      </p:sp>
      <p:graphicFrame>
        <p:nvGraphicFramePr>
          <p:cNvPr id="3" name="Table 2">
            <a:extLst>
              <a:ext uri="{FF2B5EF4-FFF2-40B4-BE49-F238E27FC236}">
                <a16:creationId xmlns:a16="http://schemas.microsoft.com/office/drawing/2014/main" id="{5B7372F6-603F-DA63-BCBE-A3BA93EC0F00}"/>
              </a:ext>
            </a:extLst>
          </p:cNvPr>
          <p:cNvGraphicFramePr>
            <a:graphicFrameLocks noGrp="1"/>
          </p:cNvGraphicFramePr>
          <p:nvPr>
            <p:extLst>
              <p:ext uri="{D42A27DB-BD31-4B8C-83A1-F6EECF244321}">
                <p14:modId xmlns:p14="http://schemas.microsoft.com/office/powerpoint/2010/main" val="406037743"/>
              </p:ext>
            </p:extLst>
          </p:nvPr>
        </p:nvGraphicFramePr>
        <p:xfrm>
          <a:off x="495300" y="1168924"/>
          <a:ext cx="8915403" cy="5008040"/>
        </p:xfrm>
        <a:graphic>
          <a:graphicData uri="http://schemas.openxmlformats.org/drawingml/2006/table">
            <a:tbl>
              <a:tblPr/>
              <a:tblGrid>
                <a:gridCol w="2472103">
                  <a:extLst>
                    <a:ext uri="{9D8B030D-6E8A-4147-A177-3AD203B41FA5}">
                      <a16:colId xmlns:a16="http://schemas.microsoft.com/office/drawing/2014/main" val="2868988409"/>
                    </a:ext>
                  </a:extLst>
                </a:gridCol>
                <a:gridCol w="775412">
                  <a:extLst>
                    <a:ext uri="{9D8B030D-6E8A-4147-A177-3AD203B41FA5}">
                      <a16:colId xmlns:a16="http://schemas.microsoft.com/office/drawing/2014/main" val="2483322526"/>
                    </a:ext>
                  </a:extLst>
                </a:gridCol>
                <a:gridCol w="775412">
                  <a:extLst>
                    <a:ext uri="{9D8B030D-6E8A-4147-A177-3AD203B41FA5}">
                      <a16:colId xmlns:a16="http://schemas.microsoft.com/office/drawing/2014/main" val="4266142167"/>
                    </a:ext>
                  </a:extLst>
                </a:gridCol>
                <a:gridCol w="775412">
                  <a:extLst>
                    <a:ext uri="{9D8B030D-6E8A-4147-A177-3AD203B41FA5}">
                      <a16:colId xmlns:a16="http://schemas.microsoft.com/office/drawing/2014/main" val="1202225272"/>
                    </a:ext>
                  </a:extLst>
                </a:gridCol>
                <a:gridCol w="775412">
                  <a:extLst>
                    <a:ext uri="{9D8B030D-6E8A-4147-A177-3AD203B41FA5}">
                      <a16:colId xmlns:a16="http://schemas.microsoft.com/office/drawing/2014/main" val="4153312375"/>
                    </a:ext>
                  </a:extLst>
                </a:gridCol>
                <a:gridCol w="775412">
                  <a:extLst>
                    <a:ext uri="{9D8B030D-6E8A-4147-A177-3AD203B41FA5}">
                      <a16:colId xmlns:a16="http://schemas.microsoft.com/office/drawing/2014/main" val="3780758040"/>
                    </a:ext>
                  </a:extLst>
                </a:gridCol>
                <a:gridCol w="775412">
                  <a:extLst>
                    <a:ext uri="{9D8B030D-6E8A-4147-A177-3AD203B41FA5}">
                      <a16:colId xmlns:a16="http://schemas.microsoft.com/office/drawing/2014/main" val="1017812082"/>
                    </a:ext>
                  </a:extLst>
                </a:gridCol>
                <a:gridCol w="240004">
                  <a:extLst>
                    <a:ext uri="{9D8B030D-6E8A-4147-A177-3AD203B41FA5}">
                      <a16:colId xmlns:a16="http://schemas.microsoft.com/office/drawing/2014/main" val="2305463752"/>
                    </a:ext>
                  </a:extLst>
                </a:gridCol>
                <a:gridCol w="775412">
                  <a:extLst>
                    <a:ext uri="{9D8B030D-6E8A-4147-A177-3AD203B41FA5}">
                      <a16:colId xmlns:a16="http://schemas.microsoft.com/office/drawing/2014/main" val="1153707177"/>
                    </a:ext>
                  </a:extLst>
                </a:gridCol>
                <a:gridCol w="775412">
                  <a:extLst>
                    <a:ext uri="{9D8B030D-6E8A-4147-A177-3AD203B41FA5}">
                      <a16:colId xmlns:a16="http://schemas.microsoft.com/office/drawing/2014/main" val="3201115814"/>
                    </a:ext>
                  </a:extLst>
                </a:gridCol>
              </a:tblGrid>
              <a:tr h="150079">
                <a:tc>
                  <a:txBody>
                    <a:bodyPr/>
                    <a:lstStyle/>
                    <a:p>
                      <a:pPr algn="l" fontAlgn="ctr"/>
                      <a:r>
                        <a:rPr lang="en-GB" sz="7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093F66"/>
                    </a:solidFill>
                  </a:tcPr>
                </a:tc>
                <a:tc gridSpan="4">
                  <a:txBody>
                    <a:bodyPr/>
                    <a:lstStyle/>
                    <a:p>
                      <a:pPr algn="ctr" fontAlgn="ctr"/>
                      <a:r>
                        <a:rPr lang="en-GB" sz="800" b="1" i="0" u="none" strike="noStrike">
                          <a:solidFill>
                            <a:srgbClr val="FFFFFF"/>
                          </a:solidFill>
                          <a:effectLst/>
                          <a:latin typeface="Arial" panose="020B0604020202020204" pitchFamily="34" charset="0"/>
                        </a:rPr>
                        <a:t>IFRS (Audited)</a:t>
                      </a:r>
                    </a:p>
                  </a:txBody>
                  <a:tcPr marL="0" marR="0" marT="0" marB="0" anchor="ctr">
                    <a:lnL>
                      <a:noFill/>
                    </a:lnL>
                    <a:lnR w="6350" cap="flat" cmpd="sng" algn="ctr">
                      <a:solidFill>
                        <a:srgbClr val="73B0E3"/>
                      </a:solidFill>
                      <a:prstDash val="dash"/>
                      <a:round/>
                      <a:headEnd type="none" w="med" len="med"/>
                      <a:tailEnd type="none" w="med" len="med"/>
                    </a:lnR>
                    <a:lnT>
                      <a:noFill/>
                    </a:lnT>
                    <a:lnB>
                      <a:noFill/>
                    </a:lnB>
                    <a:solidFill>
                      <a:srgbClr val="093F66"/>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en-GB" sz="800" b="1" i="0" u="none" strike="noStrike">
                          <a:solidFill>
                            <a:srgbClr val="FFFFFF"/>
                          </a:solidFill>
                          <a:effectLst/>
                          <a:latin typeface="Arial" panose="020B0604020202020204" pitchFamily="34" charset="0"/>
                        </a:rPr>
                        <a:t>U.S. GAAP (Unaudited)</a:t>
                      </a:r>
                    </a:p>
                  </a:txBody>
                  <a:tcPr marL="0" marR="0" marT="0" marB="0" anchor="ctr">
                    <a:lnL w="6350" cap="flat" cmpd="sng" algn="ctr">
                      <a:solidFill>
                        <a:srgbClr val="73B0E3"/>
                      </a:solidFill>
                      <a:prstDash val="dash"/>
                      <a:round/>
                      <a:headEnd type="none" w="med" len="med"/>
                      <a:tailEnd type="none" w="med" len="med"/>
                    </a:lnL>
                    <a:lnR>
                      <a:noFill/>
                    </a:lnR>
                    <a:lnT>
                      <a:noFill/>
                    </a:lnT>
                    <a:lnB>
                      <a:noFill/>
                    </a:lnB>
                    <a:solidFill>
                      <a:srgbClr val="093F66"/>
                    </a:solidFill>
                  </a:tcPr>
                </a:tc>
                <a:tc hMerge="1">
                  <a:txBody>
                    <a:bodyPr/>
                    <a:lstStyle/>
                    <a:p>
                      <a:endParaRPr lang="en-GB"/>
                    </a:p>
                  </a:txBody>
                  <a:tcPr/>
                </a:tc>
                <a:tc>
                  <a:txBody>
                    <a:bodyPr/>
                    <a:lstStyle/>
                    <a:p>
                      <a:pPr algn="l" fontAlgn="b"/>
                      <a:r>
                        <a:rPr lang="en-GB"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51A5"/>
                      </a:solidFill>
                      <a:prstDash val="dash"/>
                      <a:round/>
                      <a:headEnd type="none" w="med" len="med"/>
                      <a:tailEnd type="none" w="med" len="med"/>
                    </a:lnR>
                    <a:lnT>
                      <a:noFill/>
                    </a:lnT>
                    <a:lnB>
                      <a:noFill/>
                    </a:lnB>
                    <a:solidFill>
                      <a:srgbClr val="093F66"/>
                    </a:solidFill>
                  </a:tcPr>
                </a:tc>
                <a:tc gridSpan="2">
                  <a:txBody>
                    <a:bodyPr/>
                    <a:lstStyle/>
                    <a:p>
                      <a:pPr algn="ctr" fontAlgn="ctr"/>
                      <a:r>
                        <a:rPr lang="en-GB" sz="800" b="1" i="0" u="none" strike="noStrike">
                          <a:solidFill>
                            <a:srgbClr val="FFFFFF"/>
                          </a:solidFill>
                          <a:effectLst/>
                          <a:latin typeface="Arial" panose="020B0604020202020204" pitchFamily="34" charset="0"/>
                        </a:rPr>
                        <a:t>U.S. GAAP (Unaudited)</a:t>
                      </a:r>
                    </a:p>
                  </a:txBody>
                  <a:tcPr marL="0" marR="0" marT="0" marB="0" anchor="ctr">
                    <a:lnL w="12700" cap="flat" cmpd="sng" algn="ctr">
                      <a:solidFill>
                        <a:srgbClr val="0051A5"/>
                      </a:solidFill>
                      <a:prstDash val="dash"/>
                      <a:round/>
                      <a:headEnd type="none" w="med" len="med"/>
                      <a:tailEnd type="none" w="med" len="med"/>
                    </a:lnL>
                    <a:lnR>
                      <a:noFill/>
                    </a:lnR>
                    <a:lnT>
                      <a:noFill/>
                    </a:lnT>
                    <a:lnB>
                      <a:noFill/>
                    </a:lnB>
                    <a:solidFill>
                      <a:srgbClr val="093F66"/>
                    </a:solidFill>
                  </a:tcPr>
                </a:tc>
                <a:tc hMerge="1">
                  <a:txBody>
                    <a:bodyPr/>
                    <a:lstStyle/>
                    <a:p>
                      <a:endParaRPr lang="en-GB"/>
                    </a:p>
                  </a:txBody>
                  <a:tcPr/>
                </a:tc>
                <a:extLst>
                  <a:ext uri="{0D108BD9-81ED-4DB2-BD59-A6C34878D82A}">
                    <a16:rowId xmlns:a16="http://schemas.microsoft.com/office/drawing/2014/main" val="679065872"/>
                  </a:ext>
                </a:extLst>
              </a:tr>
              <a:tr h="187599">
                <a:tc>
                  <a:txBody>
                    <a:bodyPr/>
                    <a:lstStyle/>
                    <a:p>
                      <a:pPr algn="l" fontAlgn="b"/>
                      <a:r>
                        <a:rPr lang="en-GB" sz="700" b="1"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093F66"/>
                    </a:solidFill>
                  </a:tcPr>
                </a:tc>
                <a:tc gridSpan="4">
                  <a:txBody>
                    <a:bodyPr/>
                    <a:lstStyle/>
                    <a:p>
                      <a:pPr algn="ctr" fontAlgn="b"/>
                      <a:r>
                        <a:rPr lang="en-GB" sz="700" b="1" i="0" u="none" strike="noStrike">
                          <a:solidFill>
                            <a:srgbClr val="FFFFFF"/>
                          </a:solidFill>
                          <a:effectLst/>
                          <a:latin typeface="Arial" panose="020B0604020202020204" pitchFamily="34" charset="0"/>
                        </a:rPr>
                        <a:t>Year Ended December 31,</a:t>
                      </a:r>
                    </a:p>
                  </a:txBody>
                  <a:tcPr marL="0" marR="0" marT="0" marB="0" anchor="b">
                    <a:lnL>
                      <a:noFill/>
                    </a:lnL>
                    <a:lnR w="6350" cap="flat" cmpd="sng" algn="ctr">
                      <a:solidFill>
                        <a:srgbClr val="73B0E3"/>
                      </a:solidFill>
                      <a:prstDash val="dash"/>
                      <a:round/>
                      <a:headEnd type="none" w="med" len="med"/>
                      <a:tailEnd type="none" w="med" len="med"/>
                    </a:lnR>
                    <a:lnT>
                      <a:noFill/>
                    </a:lnT>
                    <a:lnB>
                      <a:noFill/>
                    </a:lnB>
                    <a:solidFill>
                      <a:srgbClr val="093F66"/>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b"/>
                      <a:r>
                        <a:rPr lang="en-GB" sz="700" b="1" i="0" u="none" strike="noStrike">
                          <a:solidFill>
                            <a:srgbClr val="FFFFFF"/>
                          </a:solidFill>
                          <a:effectLst/>
                          <a:latin typeface="Arial" panose="020B0604020202020204" pitchFamily="34" charset="0"/>
                        </a:rPr>
                        <a:t>Year Ended December 31,</a:t>
                      </a:r>
                    </a:p>
                  </a:txBody>
                  <a:tcPr marL="0" marR="0" marT="0" marB="0" anchor="b">
                    <a:lnL w="6350" cap="flat" cmpd="sng" algn="ctr">
                      <a:solidFill>
                        <a:srgbClr val="73B0E3"/>
                      </a:solidFill>
                      <a:prstDash val="dash"/>
                      <a:round/>
                      <a:headEnd type="none" w="med" len="med"/>
                      <a:tailEnd type="none" w="med" len="med"/>
                    </a:lnL>
                    <a:lnR>
                      <a:noFill/>
                    </a:lnR>
                    <a:lnT>
                      <a:noFill/>
                    </a:lnT>
                    <a:lnB>
                      <a:noFill/>
                    </a:lnB>
                    <a:solidFill>
                      <a:srgbClr val="093F66"/>
                    </a:solidFill>
                  </a:tcPr>
                </a:tc>
                <a:tc hMerge="1">
                  <a:txBody>
                    <a:bodyPr/>
                    <a:lstStyle/>
                    <a:p>
                      <a:endParaRPr lang="en-GB"/>
                    </a:p>
                  </a:txBody>
                  <a:tcPr/>
                </a:tc>
                <a:tc>
                  <a:txBody>
                    <a:bodyPr/>
                    <a:lstStyle/>
                    <a:p>
                      <a:pPr algn="ctr" fontAlgn="b"/>
                      <a:r>
                        <a:rPr lang="en-GB" sz="7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51A5"/>
                      </a:solidFill>
                      <a:prstDash val="dash"/>
                      <a:round/>
                      <a:headEnd type="none" w="med" len="med"/>
                      <a:tailEnd type="none" w="med" len="med"/>
                    </a:lnR>
                    <a:lnT>
                      <a:noFill/>
                    </a:lnT>
                    <a:lnB>
                      <a:noFill/>
                    </a:lnB>
                    <a:solidFill>
                      <a:srgbClr val="093F66"/>
                    </a:solidFill>
                  </a:tcPr>
                </a:tc>
                <a:tc gridSpan="2">
                  <a:txBody>
                    <a:bodyPr/>
                    <a:lstStyle/>
                    <a:p>
                      <a:pPr algn="ctr" fontAlgn="b"/>
                      <a:r>
                        <a:rPr lang="en-GB" sz="700" b="1" i="0" u="none" strike="noStrike">
                          <a:solidFill>
                            <a:srgbClr val="FFFFFF"/>
                          </a:solidFill>
                          <a:effectLst/>
                          <a:latin typeface="Arial" panose="020B0604020202020204" pitchFamily="34" charset="0"/>
                        </a:rPr>
                        <a:t>Quarter ended September 30,</a:t>
                      </a:r>
                    </a:p>
                  </a:txBody>
                  <a:tcPr marL="0" marR="0" marT="0" marB="0" anchor="b">
                    <a:lnL w="12700" cap="flat" cmpd="sng" algn="ctr">
                      <a:solidFill>
                        <a:srgbClr val="0051A5"/>
                      </a:solidFill>
                      <a:prstDash val="dash"/>
                      <a:round/>
                      <a:headEnd type="none" w="med" len="med"/>
                      <a:tailEnd type="none" w="med" len="med"/>
                    </a:lnL>
                    <a:lnR>
                      <a:noFill/>
                    </a:lnR>
                    <a:lnT>
                      <a:noFill/>
                    </a:lnT>
                    <a:lnB>
                      <a:noFill/>
                    </a:lnB>
                    <a:solidFill>
                      <a:srgbClr val="093F66"/>
                    </a:solidFill>
                  </a:tcPr>
                </a:tc>
                <a:tc hMerge="1">
                  <a:txBody>
                    <a:bodyPr/>
                    <a:lstStyle/>
                    <a:p>
                      <a:endParaRPr lang="en-GB"/>
                    </a:p>
                  </a:txBody>
                  <a:tcPr/>
                </a:tc>
                <a:extLst>
                  <a:ext uri="{0D108BD9-81ED-4DB2-BD59-A6C34878D82A}">
                    <a16:rowId xmlns:a16="http://schemas.microsoft.com/office/drawing/2014/main" val="35589299"/>
                  </a:ext>
                </a:extLst>
              </a:tr>
              <a:tr h="168004">
                <a:tc>
                  <a:txBody>
                    <a:bodyPr/>
                    <a:lstStyle/>
                    <a:p>
                      <a:pPr algn="l" fontAlgn="b"/>
                      <a:r>
                        <a:rPr lang="en-GB" sz="600" b="1" i="1" u="none" strike="noStrike">
                          <a:solidFill>
                            <a:srgbClr val="FFFFFF"/>
                          </a:solidFill>
                          <a:effectLst/>
                          <a:latin typeface="Arial" panose="020B0604020202020204" pitchFamily="34" charset="0"/>
                        </a:rPr>
                        <a:t>($ in mm)</a:t>
                      </a:r>
                    </a:p>
                  </a:txBody>
                  <a:tcPr marL="0" marR="0" marT="0" marB="0" anchor="b">
                    <a:lnL>
                      <a:noFill/>
                    </a:lnL>
                    <a:lnR>
                      <a:noFill/>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2017</a:t>
                      </a:r>
                    </a:p>
                  </a:txBody>
                  <a:tcPr marL="0" marR="0" marT="0" marB="0" anchor="b">
                    <a:lnL>
                      <a:noFill/>
                    </a:lnL>
                    <a:lnR>
                      <a:noFill/>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2018</a:t>
                      </a:r>
                    </a:p>
                  </a:txBody>
                  <a:tcPr marL="0" marR="0" marT="0" marB="0" anchor="b">
                    <a:lnL>
                      <a:noFill/>
                    </a:lnL>
                    <a:lnR>
                      <a:noFill/>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2019</a:t>
                      </a:r>
                    </a:p>
                  </a:txBody>
                  <a:tcPr marL="0" marR="0" marT="0" marB="0" anchor="b">
                    <a:lnL>
                      <a:noFill/>
                    </a:lnL>
                    <a:lnR>
                      <a:noFill/>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2020</a:t>
                      </a:r>
                    </a:p>
                  </a:txBody>
                  <a:tcPr marL="0" marR="0" marT="0" marB="0" anchor="b">
                    <a:lnL>
                      <a:noFill/>
                    </a:lnL>
                    <a:lnR w="6350" cap="flat" cmpd="sng" algn="ctr">
                      <a:solidFill>
                        <a:srgbClr val="AACFEE"/>
                      </a:solidFill>
                      <a:prstDash val="dash"/>
                      <a:round/>
                      <a:headEnd type="none" w="med" len="med"/>
                      <a:tailEnd type="none" w="med" len="med"/>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2021</a:t>
                      </a:r>
                    </a:p>
                  </a:txBody>
                  <a:tcPr marL="0" marR="0" marT="0" marB="0" anchor="b">
                    <a:lnL w="6350" cap="flat" cmpd="sng" algn="ctr">
                      <a:solidFill>
                        <a:srgbClr val="AACFEE"/>
                      </a:solidFill>
                      <a:prstDash val="dash"/>
                      <a:round/>
                      <a:headEnd type="none" w="med" len="med"/>
                      <a:tailEnd type="none" w="med" len="med"/>
                    </a:lnL>
                    <a:lnR>
                      <a:noFill/>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2022</a:t>
                      </a:r>
                    </a:p>
                  </a:txBody>
                  <a:tcPr marL="0" marR="0" marT="0" marB="0" anchor="b">
                    <a:lnL>
                      <a:noFill/>
                    </a:lnL>
                    <a:lnR>
                      <a:noFill/>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a:t>
                      </a:r>
                    </a:p>
                  </a:txBody>
                  <a:tcPr marL="0" marR="0" marT="0" marB="0" anchor="b">
                    <a:lnL>
                      <a:noFill/>
                    </a:lnL>
                    <a:lnR w="12700" cap="flat" cmpd="sng" algn="ctr">
                      <a:solidFill>
                        <a:srgbClr val="0051A5"/>
                      </a:solidFill>
                      <a:prstDash val="dash"/>
                      <a:round/>
                      <a:headEnd type="none" w="med" len="med"/>
                      <a:tailEnd type="none" w="med" len="med"/>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2022</a:t>
                      </a:r>
                    </a:p>
                  </a:txBody>
                  <a:tcPr marL="0" marR="0" marT="0" marB="0" anchor="b">
                    <a:lnL w="12700" cap="flat" cmpd="sng" algn="ctr">
                      <a:solidFill>
                        <a:srgbClr val="0051A5"/>
                      </a:solidFill>
                      <a:prstDash val="dash"/>
                      <a:round/>
                      <a:headEnd type="none" w="med" len="med"/>
                      <a:tailEnd type="none" w="med" len="med"/>
                    </a:lnL>
                    <a:lnR>
                      <a:noFill/>
                    </a:lnR>
                    <a:lnT>
                      <a:noFill/>
                    </a:lnT>
                    <a:lnB>
                      <a:noFill/>
                    </a:lnB>
                    <a:solidFill>
                      <a:srgbClr val="40B4E5"/>
                    </a:solidFill>
                  </a:tcPr>
                </a:tc>
                <a:tc>
                  <a:txBody>
                    <a:bodyPr/>
                    <a:lstStyle/>
                    <a:p>
                      <a:pPr algn="ctr" fontAlgn="b"/>
                      <a:r>
                        <a:rPr lang="en-GB" sz="600" b="1" i="0" u="none" strike="noStrike">
                          <a:solidFill>
                            <a:srgbClr val="FFFFFF"/>
                          </a:solidFill>
                          <a:effectLst/>
                          <a:latin typeface="Arial" panose="020B0604020202020204" pitchFamily="34" charset="0"/>
                        </a:rPr>
                        <a:t>2023</a:t>
                      </a:r>
                    </a:p>
                  </a:txBody>
                  <a:tcPr marL="0" marR="0" marT="0" marB="0" anchor="b">
                    <a:lnL>
                      <a:noFill/>
                    </a:lnL>
                    <a:lnR>
                      <a:noFill/>
                    </a:lnR>
                    <a:lnT>
                      <a:noFill/>
                    </a:lnT>
                    <a:lnB>
                      <a:noFill/>
                    </a:lnB>
                    <a:solidFill>
                      <a:srgbClr val="40B4E5"/>
                    </a:solidFill>
                  </a:tcPr>
                </a:tc>
                <a:extLst>
                  <a:ext uri="{0D108BD9-81ED-4DB2-BD59-A6C34878D82A}">
                    <a16:rowId xmlns:a16="http://schemas.microsoft.com/office/drawing/2014/main" val="2993048023"/>
                  </a:ext>
                </a:extLst>
              </a:tr>
              <a:tr h="250131">
                <a:tc>
                  <a:txBody>
                    <a:bodyPr/>
                    <a:lstStyle/>
                    <a:p>
                      <a:pPr algn="l" rtl="0" fontAlgn="ctr"/>
                      <a:r>
                        <a:rPr lang="en-GB" sz="600" b="0" i="0" u="none" strike="noStrike">
                          <a:solidFill>
                            <a:srgbClr val="000000"/>
                          </a:solidFill>
                          <a:effectLst/>
                          <a:latin typeface="Arial" panose="020B0604020202020204" pitchFamily="34" charset="0"/>
                        </a:rPr>
                        <a:t>Gross Written Premiums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$275.1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$301.6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$349.2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$467.3 </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$537.6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$582.0 </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fontAlgn="ctr"/>
                      <a:r>
                        <a:rPr lang="en-GB" sz="600" b="0" i="0" u="none" strike="noStrike">
                          <a:solidFill>
                            <a:srgbClr val="000000"/>
                          </a:solidFill>
                          <a:effectLst/>
                          <a:latin typeface="Arial" panose="020B0604020202020204" pitchFamily="34" charset="0"/>
                        </a:rPr>
                        <a:t>$120.1</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fontAlgn="ctr"/>
                      <a:r>
                        <a:rPr lang="en-GB" sz="600" b="0" i="0" u="none" strike="noStrike">
                          <a:solidFill>
                            <a:srgbClr val="000000"/>
                          </a:solidFill>
                          <a:effectLst/>
                          <a:latin typeface="Arial" panose="020B0604020202020204" pitchFamily="34" charset="0"/>
                        </a:rPr>
                        <a:t>$150.3</a:t>
                      </a:r>
                    </a:p>
                  </a:txBody>
                  <a:tcPr marL="0" marR="195598" marT="0" marB="0" anchor="ctr">
                    <a:lnL>
                      <a:noFill/>
                    </a:lnL>
                    <a:lnR>
                      <a:noFill/>
                    </a:lnR>
                    <a:lnT>
                      <a:noFill/>
                    </a:lnT>
                    <a:lnB>
                      <a:noFill/>
                    </a:lnB>
                  </a:tcPr>
                </a:tc>
                <a:extLst>
                  <a:ext uri="{0D108BD9-81ED-4DB2-BD59-A6C34878D82A}">
                    <a16:rowId xmlns:a16="http://schemas.microsoft.com/office/drawing/2014/main" val="1817798260"/>
                  </a:ext>
                </a:extLst>
              </a:tr>
              <a:tr h="250131">
                <a:tc>
                  <a:txBody>
                    <a:bodyPr/>
                    <a:lstStyle/>
                    <a:p>
                      <a:pPr algn="l" rtl="0" fontAlgn="ctr"/>
                      <a:r>
                        <a:rPr lang="en-GB" sz="600" b="0" i="0" u="none" strike="noStrike">
                          <a:solidFill>
                            <a:srgbClr val="000000"/>
                          </a:solidFill>
                          <a:effectLst/>
                          <a:latin typeface="Arial" panose="020B0604020202020204" pitchFamily="34" charset="0"/>
                        </a:rPr>
                        <a:t>Ceded Written Premium</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(114.3)</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(98.2)</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(97.1)</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(128.9)</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(155.2)</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(187.0)</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(62.1)</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(60.7)</a:t>
                      </a:r>
                    </a:p>
                  </a:txBody>
                  <a:tcPr marL="0" marR="195598" marT="0" marB="0" anchor="ctr">
                    <a:lnL>
                      <a:noFill/>
                    </a:lnL>
                    <a:lnR>
                      <a:noFill/>
                    </a:lnR>
                    <a:lnT>
                      <a:noFill/>
                    </a:lnT>
                    <a:lnB>
                      <a:noFill/>
                    </a:lnB>
                  </a:tcPr>
                </a:tc>
                <a:extLst>
                  <a:ext uri="{0D108BD9-81ED-4DB2-BD59-A6C34878D82A}">
                    <a16:rowId xmlns:a16="http://schemas.microsoft.com/office/drawing/2014/main" val="34934197"/>
                  </a:ext>
                </a:extLst>
              </a:tr>
              <a:tr h="250131">
                <a:tc>
                  <a:txBody>
                    <a:bodyPr/>
                    <a:lstStyle/>
                    <a:p>
                      <a:pPr algn="l" rtl="0" fontAlgn="ctr"/>
                      <a:r>
                        <a:rPr lang="en-GB" sz="600" b="1" i="0" u="none" strike="noStrike">
                          <a:solidFill>
                            <a:srgbClr val="FFFFFF"/>
                          </a:solidFill>
                          <a:effectLst/>
                          <a:latin typeface="Arial" panose="020B0604020202020204" pitchFamily="34" charset="0"/>
                        </a:rPr>
                        <a:t>Net Written Premiums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$160.8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$203.4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$252.2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$338.4 </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$382.4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$395.0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$58.0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$89.6 </a:t>
                      </a:r>
                    </a:p>
                  </a:txBody>
                  <a:tcPr marL="0" marR="195598" marT="0" marB="0" anchor="ctr">
                    <a:lnL>
                      <a:noFill/>
                    </a:lnL>
                    <a:lnR>
                      <a:noFill/>
                    </a:lnR>
                    <a:lnT>
                      <a:noFill/>
                    </a:lnT>
                    <a:lnB>
                      <a:noFill/>
                    </a:lnB>
                    <a:solidFill>
                      <a:srgbClr val="0D4365"/>
                    </a:solidFill>
                  </a:tcPr>
                </a:tc>
                <a:extLst>
                  <a:ext uri="{0D108BD9-81ED-4DB2-BD59-A6C34878D82A}">
                    <a16:rowId xmlns:a16="http://schemas.microsoft.com/office/drawing/2014/main" val="1446510114"/>
                  </a:ext>
                </a:extLst>
              </a:tr>
              <a:tr h="250131">
                <a:tc>
                  <a:txBody>
                    <a:bodyPr/>
                    <a:lstStyle/>
                    <a:p>
                      <a:pPr algn="l" rtl="0" fontAlgn="ctr"/>
                      <a:r>
                        <a:rPr lang="en-US" sz="600" b="0" i="0" u="none" strike="noStrike">
                          <a:solidFill>
                            <a:srgbClr val="000000"/>
                          </a:solidFill>
                          <a:effectLst/>
                          <a:latin typeface="Arial" panose="020B0604020202020204" pitchFamily="34" charset="0"/>
                        </a:rPr>
                        <a:t>Net Change in Unearned Premiums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(14.0)</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(20.1)</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(36.6)</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(54.9)</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(43.2)</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(18.6)</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38.4 </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19.3 </a:t>
                      </a:r>
                    </a:p>
                  </a:txBody>
                  <a:tcPr marL="0" marR="195598" marT="0" marB="0" anchor="ctr">
                    <a:lnL>
                      <a:noFill/>
                    </a:lnL>
                    <a:lnR>
                      <a:noFill/>
                    </a:lnR>
                    <a:lnT>
                      <a:noFill/>
                    </a:lnT>
                    <a:lnB>
                      <a:noFill/>
                    </a:lnB>
                  </a:tcPr>
                </a:tc>
                <a:extLst>
                  <a:ext uri="{0D108BD9-81ED-4DB2-BD59-A6C34878D82A}">
                    <a16:rowId xmlns:a16="http://schemas.microsoft.com/office/drawing/2014/main" val="485828230"/>
                  </a:ext>
                </a:extLst>
              </a:tr>
              <a:tr h="250131">
                <a:tc>
                  <a:txBody>
                    <a:bodyPr/>
                    <a:lstStyle/>
                    <a:p>
                      <a:pPr algn="l" rtl="0" fontAlgn="ctr"/>
                      <a:r>
                        <a:rPr lang="en-GB" sz="600" b="1" i="0" u="none" strike="noStrike">
                          <a:solidFill>
                            <a:srgbClr val="000000"/>
                          </a:solidFill>
                          <a:effectLst/>
                          <a:latin typeface="Arial" panose="020B0604020202020204" pitchFamily="34" charset="0"/>
                        </a:rPr>
                        <a:t>Net Premiums Earned</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$146.7 </a:t>
                      </a:r>
                    </a:p>
                  </a:txBody>
                  <a:tcPr marL="0" marR="195598" marT="0" marB="0" anchor="ctr">
                    <a:lnL>
                      <a:noFill/>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$183.3 </a:t>
                      </a:r>
                    </a:p>
                  </a:txBody>
                  <a:tcPr marL="0" marR="195598" marT="0" marB="0" anchor="ctr">
                    <a:lnL>
                      <a:noFill/>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$215.5 </a:t>
                      </a:r>
                    </a:p>
                  </a:txBody>
                  <a:tcPr marL="0" marR="195598" marT="0" marB="0" anchor="ctr">
                    <a:lnL>
                      <a:noFill/>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$283.5 </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$339.2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$376.4 </a:t>
                      </a:r>
                    </a:p>
                  </a:txBody>
                  <a:tcPr marL="0" marR="195598" marT="0" marB="0" anchor="ctr">
                    <a:lnL>
                      <a:noFill/>
                    </a:lnL>
                    <a:lnR>
                      <a:noFill/>
                    </a:lnR>
                    <a:lnT>
                      <a:noFill/>
                    </a:lnT>
                    <a:lnB>
                      <a:noFill/>
                    </a:lnB>
                  </a:tcPr>
                </a:tc>
                <a:tc>
                  <a:txBody>
                    <a:bodyPr/>
                    <a:lstStyle/>
                    <a:p>
                      <a:pPr algn="r" rtl="0" fontAlgn="ctr"/>
                      <a:endParaRPr lang="en-GB" sz="600" b="1"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$96.4 </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$108.9 </a:t>
                      </a:r>
                    </a:p>
                  </a:txBody>
                  <a:tcPr marL="0" marR="195598" marT="0" marB="0" anchor="ctr">
                    <a:lnL>
                      <a:noFill/>
                    </a:lnL>
                    <a:lnR>
                      <a:noFill/>
                    </a:lnR>
                    <a:lnT>
                      <a:noFill/>
                    </a:lnT>
                    <a:lnB>
                      <a:noFill/>
                    </a:lnB>
                  </a:tcPr>
                </a:tc>
                <a:extLst>
                  <a:ext uri="{0D108BD9-81ED-4DB2-BD59-A6C34878D82A}">
                    <a16:rowId xmlns:a16="http://schemas.microsoft.com/office/drawing/2014/main" val="45900659"/>
                  </a:ext>
                </a:extLst>
              </a:tr>
              <a:tr h="250131">
                <a:tc>
                  <a:txBody>
                    <a:bodyPr/>
                    <a:lstStyle/>
                    <a:p>
                      <a:pPr algn="l" rtl="0" fontAlgn="ctr"/>
                      <a:r>
                        <a:rPr lang="en-US" sz="600" b="0" i="0" u="none" strike="noStrike">
                          <a:solidFill>
                            <a:srgbClr val="000000"/>
                          </a:solidFill>
                          <a:effectLst/>
                          <a:latin typeface="Arial" panose="020B0604020202020204" pitchFamily="34" charset="0"/>
                        </a:rPr>
                        <a:t>Net Loss and Loss Adjustment Expenses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(86.9)</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(85.3)</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(118.1)</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(151.7)</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(173.0)</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(157.6)</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(36.8)</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(40.6)</a:t>
                      </a:r>
                    </a:p>
                  </a:txBody>
                  <a:tcPr marL="0" marR="195598" marT="0" marB="0" anchor="ctr">
                    <a:lnL>
                      <a:noFill/>
                    </a:lnL>
                    <a:lnR>
                      <a:noFill/>
                    </a:lnR>
                    <a:lnT>
                      <a:noFill/>
                    </a:lnT>
                    <a:lnB>
                      <a:noFill/>
                    </a:lnB>
                  </a:tcPr>
                </a:tc>
                <a:extLst>
                  <a:ext uri="{0D108BD9-81ED-4DB2-BD59-A6C34878D82A}">
                    <a16:rowId xmlns:a16="http://schemas.microsoft.com/office/drawing/2014/main" val="1782951850"/>
                  </a:ext>
                </a:extLst>
              </a:tr>
              <a:tr h="250131">
                <a:tc>
                  <a:txBody>
                    <a:bodyPr/>
                    <a:lstStyle/>
                    <a:p>
                      <a:pPr algn="l" rtl="0" fontAlgn="ctr"/>
                      <a:r>
                        <a:rPr lang="en-GB" sz="600" b="0" i="0" u="none" strike="noStrike">
                          <a:solidFill>
                            <a:srgbClr val="000000"/>
                          </a:solidFill>
                          <a:effectLst/>
                          <a:latin typeface="Arial" panose="020B0604020202020204" pitchFamily="34" charset="0"/>
                        </a:rPr>
                        <a:t>Net Policy Acquisition Expenses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(36.2)</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(42.0)</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(45.4)</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(54.4)</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(62.2)</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(70.2)</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(17.6)</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(18.6)</a:t>
                      </a:r>
                    </a:p>
                  </a:txBody>
                  <a:tcPr marL="0" marR="195598" marT="0" marB="0" anchor="ctr">
                    <a:lnL>
                      <a:noFill/>
                    </a:lnL>
                    <a:lnR>
                      <a:noFill/>
                    </a:lnR>
                    <a:lnT>
                      <a:noFill/>
                    </a:lnT>
                    <a:lnB>
                      <a:noFill/>
                    </a:lnB>
                  </a:tcPr>
                </a:tc>
                <a:extLst>
                  <a:ext uri="{0D108BD9-81ED-4DB2-BD59-A6C34878D82A}">
                    <a16:rowId xmlns:a16="http://schemas.microsoft.com/office/drawing/2014/main" val="3914584294"/>
                  </a:ext>
                </a:extLst>
              </a:tr>
              <a:tr h="250131">
                <a:tc>
                  <a:txBody>
                    <a:bodyPr/>
                    <a:lstStyle/>
                    <a:p>
                      <a:pPr algn="l" rtl="0" fontAlgn="ctr"/>
                      <a:r>
                        <a:rPr lang="en-GB" sz="600" b="1" i="0" u="none" strike="noStrike">
                          <a:solidFill>
                            <a:srgbClr val="FFFFFF"/>
                          </a:solidFill>
                          <a:effectLst/>
                          <a:latin typeface="Arial" panose="020B0604020202020204" pitchFamily="34" charset="0"/>
                        </a:rPr>
                        <a:t>Underwriting Income</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093F66"/>
                    </a:solidFill>
                  </a:tcPr>
                </a:tc>
                <a:tc>
                  <a:txBody>
                    <a:bodyPr/>
                    <a:lstStyle/>
                    <a:p>
                      <a:pPr algn="r" rtl="0" fontAlgn="ctr"/>
                      <a:r>
                        <a:rPr lang="en-GB" sz="600" b="1" i="0" u="none" strike="noStrike">
                          <a:solidFill>
                            <a:srgbClr val="FFFFFF"/>
                          </a:solidFill>
                          <a:effectLst/>
                          <a:latin typeface="Arial" panose="020B0604020202020204" pitchFamily="34" charset="0"/>
                        </a:rPr>
                        <a:t>$23.6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$56.1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$52.0 </a:t>
                      </a:r>
                    </a:p>
                  </a:txBody>
                  <a:tcPr marL="0" marR="195598" marT="0" marB="0" anchor="ctr">
                    <a:lnL>
                      <a:noFill/>
                    </a:lnL>
                    <a:lnR w="12700" cap="flat" cmpd="sng" algn="ctr">
                      <a:solidFill>
                        <a:srgbClr val="07456B"/>
                      </a:solidFill>
                      <a:prstDash val="dash"/>
                      <a:round/>
                      <a:headEnd type="none" w="med" len="med"/>
                      <a:tailEnd type="none" w="med" len="med"/>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$77.4 </a:t>
                      </a:r>
                    </a:p>
                  </a:txBody>
                  <a:tcPr marL="0" marR="195598" marT="0" marB="0" anchor="ctr">
                    <a:lnL w="12700" cap="flat" cmpd="sng" algn="ctr">
                      <a:solidFill>
                        <a:srgbClr val="07456B"/>
                      </a:solidFill>
                      <a:prstDash val="dash"/>
                      <a:round/>
                      <a:headEnd type="none" w="med" len="med"/>
                      <a:tailEnd type="none" w="med" len="med"/>
                    </a:lnL>
                    <a:lnR w="6350" cap="flat" cmpd="sng" algn="ctr">
                      <a:solidFill>
                        <a:srgbClr val="AACFEE"/>
                      </a:solidFill>
                      <a:prstDash val="dash"/>
                      <a:round/>
                      <a:headEnd type="none" w="med" len="med"/>
                      <a:tailEnd type="none" w="med" len="med"/>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$104.0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$148.6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$42.0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$49.7 </a:t>
                      </a:r>
                    </a:p>
                  </a:txBody>
                  <a:tcPr marL="0" marR="195598" marT="0" marB="0" anchor="ctr">
                    <a:lnL>
                      <a:noFill/>
                    </a:lnL>
                    <a:lnR>
                      <a:noFill/>
                    </a:lnR>
                    <a:lnT>
                      <a:noFill/>
                    </a:lnT>
                    <a:lnB>
                      <a:noFill/>
                    </a:lnB>
                    <a:solidFill>
                      <a:srgbClr val="0D4365"/>
                    </a:solidFill>
                  </a:tcPr>
                </a:tc>
                <a:extLst>
                  <a:ext uri="{0D108BD9-81ED-4DB2-BD59-A6C34878D82A}">
                    <a16:rowId xmlns:a16="http://schemas.microsoft.com/office/drawing/2014/main" val="3133452557"/>
                  </a:ext>
                </a:extLst>
              </a:tr>
              <a:tr h="250131">
                <a:tc>
                  <a:txBody>
                    <a:bodyPr/>
                    <a:lstStyle/>
                    <a:p>
                      <a:pPr algn="l" rtl="0" fontAlgn="ctr"/>
                      <a:r>
                        <a:rPr lang="en-GB" sz="600" b="0" i="0" u="none" strike="noStrike">
                          <a:solidFill>
                            <a:srgbClr val="000000"/>
                          </a:solidFill>
                          <a:effectLst/>
                          <a:latin typeface="Arial" panose="020B0604020202020204" pitchFamily="34" charset="0"/>
                        </a:rPr>
                        <a:t>Net Investment Income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13.6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9.4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13.0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8.5 </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10.9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14.7 </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5.6 </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9.0 </a:t>
                      </a:r>
                    </a:p>
                  </a:txBody>
                  <a:tcPr marL="0" marR="195598" marT="0" marB="0" anchor="ctr">
                    <a:lnL>
                      <a:noFill/>
                    </a:lnL>
                    <a:lnR>
                      <a:noFill/>
                    </a:lnR>
                    <a:lnT>
                      <a:noFill/>
                    </a:lnT>
                    <a:lnB>
                      <a:noFill/>
                    </a:lnB>
                  </a:tcPr>
                </a:tc>
                <a:extLst>
                  <a:ext uri="{0D108BD9-81ED-4DB2-BD59-A6C34878D82A}">
                    <a16:rowId xmlns:a16="http://schemas.microsoft.com/office/drawing/2014/main" val="2758587981"/>
                  </a:ext>
                </a:extLst>
              </a:tr>
              <a:tr h="250131">
                <a:tc>
                  <a:txBody>
                    <a:bodyPr/>
                    <a:lstStyle/>
                    <a:p>
                      <a:pPr algn="l" rtl="0" fontAlgn="ctr"/>
                      <a:r>
                        <a:rPr lang="en-GB" sz="600" b="0" i="0" u="none" strike="noStrike">
                          <a:solidFill>
                            <a:srgbClr val="000000"/>
                          </a:solidFill>
                          <a:effectLst/>
                          <a:latin typeface="Arial" panose="020B0604020202020204" pitchFamily="34" charset="0"/>
                        </a:rPr>
                        <a:t>General &amp; Administrative Expenses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(30.9)</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(35.4)</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(39.3)</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(46.9)</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(58.2)</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(67.2)</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(16.9)</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(20.5)</a:t>
                      </a:r>
                    </a:p>
                  </a:txBody>
                  <a:tcPr marL="0" marR="195598" marT="0" marB="0" anchor="ctr">
                    <a:lnL>
                      <a:noFill/>
                    </a:lnL>
                    <a:lnR>
                      <a:noFill/>
                    </a:lnR>
                    <a:lnT>
                      <a:noFill/>
                    </a:lnT>
                    <a:lnB>
                      <a:noFill/>
                    </a:lnB>
                  </a:tcPr>
                </a:tc>
                <a:extLst>
                  <a:ext uri="{0D108BD9-81ED-4DB2-BD59-A6C34878D82A}">
                    <a16:rowId xmlns:a16="http://schemas.microsoft.com/office/drawing/2014/main" val="2953232711"/>
                  </a:ext>
                </a:extLst>
              </a:tr>
              <a:tr h="250131">
                <a:tc>
                  <a:txBody>
                    <a:bodyPr/>
                    <a:lstStyle/>
                    <a:p>
                      <a:pPr algn="l" rtl="0" fontAlgn="ctr"/>
                      <a:r>
                        <a:rPr lang="en-GB" sz="600" b="0" i="0" u="none" strike="noStrike">
                          <a:solidFill>
                            <a:srgbClr val="000000"/>
                          </a:solidFill>
                          <a:effectLst/>
                          <a:latin typeface="Arial" panose="020B0604020202020204" pitchFamily="34" charset="0"/>
                        </a:rPr>
                        <a:t>Listing Associated Extraordinary Expenses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(4.8)</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(3.4)</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a:noFill/>
                    </a:lnL>
                    <a:lnR>
                      <a:noFill/>
                    </a:lnR>
                    <a:lnT>
                      <a:noFill/>
                    </a:lnT>
                    <a:lnB>
                      <a:noFill/>
                    </a:lnB>
                  </a:tcPr>
                </a:tc>
                <a:extLst>
                  <a:ext uri="{0D108BD9-81ED-4DB2-BD59-A6C34878D82A}">
                    <a16:rowId xmlns:a16="http://schemas.microsoft.com/office/drawing/2014/main" val="111040587"/>
                  </a:ext>
                </a:extLst>
              </a:tr>
              <a:tr h="250131">
                <a:tc>
                  <a:txBody>
                    <a:bodyPr/>
                    <a:lstStyle/>
                    <a:p>
                      <a:pPr algn="l" rtl="0" fontAlgn="ctr"/>
                      <a:r>
                        <a:rPr lang="en-GB" sz="600" b="0" i="0" u="none" strike="noStrike">
                          <a:solidFill>
                            <a:srgbClr val="000000"/>
                          </a:solidFill>
                          <a:effectLst/>
                          <a:latin typeface="Arial" panose="020B0604020202020204" pitchFamily="34" charset="0"/>
                        </a:rPr>
                        <a:t>Other Expenses, net</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(1.8)</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(1.2)</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(1.4)</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(4.4)</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(2.2)</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(1.5)</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(0.2)</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(2.7)</a:t>
                      </a:r>
                    </a:p>
                  </a:txBody>
                  <a:tcPr marL="0" marR="195598" marT="0" marB="0" anchor="ctr">
                    <a:lnL>
                      <a:noFill/>
                    </a:lnL>
                    <a:lnR>
                      <a:noFill/>
                    </a:lnR>
                    <a:lnT>
                      <a:noFill/>
                    </a:lnT>
                    <a:lnB>
                      <a:noFill/>
                    </a:lnB>
                  </a:tcPr>
                </a:tc>
                <a:extLst>
                  <a:ext uri="{0D108BD9-81ED-4DB2-BD59-A6C34878D82A}">
                    <a16:rowId xmlns:a16="http://schemas.microsoft.com/office/drawing/2014/main" val="3826435795"/>
                  </a:ext>
                </a:extLst>
              </a:tr>
              <a:tr h="250131">
                <a:tc>
                  <a:txBody>
                    <a:bodyPr/>
                    <a:lstStyle/>
                    <a:p>
                      <a:pPr algn="l" rtl="0" fontAlgn="ctr"/>
                      <a:r>
                        <a:rPr lang="en-US" sz="600" b="0" i="0" u="none" strike="noStrike">
                          <a:solidFill>
                            <a:srgbClr val="000000"/>
                          </a:solidFill>
                          <a:effectLst/>
                          <a:latin typeface="Arial" panose="020B0604020202020204" pitchFamily="34" charset="0"/>
                        </a:rPr>
                        <a:t>Changes in Fair Value of Derivative Financial Liabilities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(4.4)</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0.7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4.6 </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(0.1)</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(17.2)</a:t>
                      </a:r>
                    </a:p>
                  </a:txBody>
                  <a:tcPr marL="0" marR="195598" marT="0" marB="0" anchor="ctr">
                    <a:lnL>
                      <a:noFill/>
                    </a:lnL>
                    <a:lnR>
                      <a:noFill/>
                    </a:lnR>
                    <a:lnT>
                      <a:noFill/>
                    </a:lnT>
                    <a:lnB>
                      <a:noFill/>
                    </a:lnB>
                  </a:tcPr>
                </a:tc>
                <a:extLst>
                  <a:ext uri="{0D108BD9-81ED-4DB2-BD59-A6C34878D82A}">
                    <a16:rowId xmlns:a16="http://schemas.microsoft.com/office/drawing/2014/main" val="437775792"/>
                  </a:ext>
                </a:extLst>
              </a:tr>
              <a:tr h="250131">
                <a:tc>
                  <a:txBody>
                    <a:bodyPr/>
                    <a:lstStyle/>
                    <a:p>
                      <a:pPr algn="l" rtl="0" fontAlgn="ctr"/>
                      <a:r>
                        <a:rPr lang="en-US" sz="600" b="0" i="0" u="none" strike="noStrike">
                          <a:solidFill>
                            <a:srgbClr val="000000"/>
                          </a:solidFill>
                          <a:effectLst/>
                          <a:latin typeface="Arial" panose="020B0604020202020204" pitchFamily="34" charset="0"/>
                        </a:rPr>
                        <a:t>Change in allowance for credit losses on financial asets</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(3.3)</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(3.0)</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(0.1)</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0.5 </a:t>
                      </a:r>
                    </a:p>
                  </a:txBody>
                  <a:tcPr marL="0" marR="195598" marT="0" marB="0" anchor="ctr">
                    <a:lnL>
                      <a:noFill/>
                    </a:lnL>
                    <a:lnR>
                      <a:noFill/>
                    </a:lnR>
                    <a:lnT>
                      <a:noFill/>
                    </a:lnT>
                    <a:lnB>
                      <a:noFill/>
                    </a:lnB>
                  </a:tcPr>
                </a:tc>
                <a:extLst>
                  <a:ext uri="{0D108BD9-81ED-4DB2-BD59-A6C34878D82A}">
                    <a16:rowId xmlns:a16="http://schemas.microsoft.com/office/drawing/2014/main" val="391279650"/>
                  </a:ext>
                </a:extLst>
              </a:tr>
              <a:tr h="250131">
                <a:tc>
                  <a:txBody>
                    <a:bodyPr/>
                    <a:lstStyle/>
                    <a:p>
                      <a:pPr algn="l" rtl="0" fontAlgn="ctr"/>
                      <a:r>
                        <a:rPr lang="en-US" sz="600" b="0" i="0" u="none" strike="noStrike">
                          <a:solidFill>
                            <a:srgbClr val="000000"/>
                          </a:solidFill>
                          <a:effectLst/>
                          <a:latin typeface="Arial" panose="020B0604020202020204" pitchFamily="34" charset="0"/>
                        </a:rPr>
                        <a:t>Gain / (Loss) on Foreign Exchange</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2.6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(3.4)</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5.7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2.5 </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(3.4)</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(3.5)</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(6.9)</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(6.5)</a:t>
                      </a:r>
                    </a:p>
                  </a:txBody>
                  <a:tcPr marL="0" marR="195598" marT="0" marB="0" anchor="ctr">
                    <a:lnL>
                      <a:noFill/>
                    </a:lnL>
                    <a:lnR>
                      <a:noFill/>
                    </a:lnR>
                    <a:lnT>
                      <a:noFill/>
                    </a:lnT>
                    <a:lnB>
                      <a:noFill/>
                    </a:lnB>
                  </a:tcPr>
                </a:tc>
                <a:extLst>
                  <a:ext uri="{0D108BD9-81ED-4DB2-BD59-A6C34878D82A}">
                    <a16:rowId xmlns:a16="http://schemas.microsoft.com/office/drawing/2014/main" val="341065648"/>
                  </a:ext>
                </a:extLst>
              </a:tr>
              <a:tr h="250131">
                <a:tc>
                  <a:txBody>
                    <a:bodyPr/>
                    <a:lstStyle/>
                    <a:p>
                      <a:pPr algn="l" rtl="0" fontAlgn="ctr"/>
                      <a:r>
                        <a:rPr lang="en-GB" sz="600" b="1" i="0" u="none" strike="noStrike">
                          <a:solidFill>
                            <a:srgbClr val="000000"/>
                          </a:solidFill>
                          <a:effectLst/>
                          <a:latin typeface="Arial" panose="020B0604020202020204" pitchFamily="34" charset="0"/>
                        </a:rPr>
                        <a:t>Net Income Before Tax</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$7.0 </a:t>
                      </a:r>
                    </a:p>
                  </a:txBody>
                  <a:tcPr marL="0" marR="195598" marT="0" marB="0" anchor="ctr">
                    <a:lnL>
                      <a:noFill/>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$25.6 </a:t>
                      </a:r>
                    </a:p>
                  </a:txBody>
                  <a:tcPr marL="0" marR="195598" marT="0" marB="0" anchor="ctr">
                    <a:lnL>
                      <a:noFill/>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$25.3 </a:t>
                      </a:r>
                    </a:p>
                  </a:txBody>
                  <a:tcPr marL="0" marR="195598" marT="0" marB="0" anchor="ctr">
                    <a:lnL>
                      <a:noFill/>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$29.3 </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$48.5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$92.7 </a:t>
                      </a:r>
                    </a:p>
                  </a:txBody>
                  <a:tcPr marL="0" marR="195598" marT="0" marB="0" anchor="ctr">
                    <a:lnL>
                      <a:noFill/>
                    </a:lnL>
                    <a:lnR>
                      <a:noFill/>
                    </a:lnR>
                    <a:lnT>
                      <a:noFill/>
                    </a:lnT>
                    <a:lnB>
                      <a:noFill/>
                    </a:lnB>
                  </a:tcPr>
                </a:tc>
                <a:tc>
                  <a:txBody>
                    <a:bodyPr/>
                    <a:lstStyle/>
                    <a:p>
                      <a:pPr algn="r" rtl="0" fontAlgn="ctr"/>
                      <a:endParaRPr lang="en-GB" sz="600" b="1"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$23.4 </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1" i="0" u="none" strike="noStrike">
                          <a:solidFill>
                            <a:srgbClr val="000000"/>
                          </a:solidFill>
                          <a:effectLst/>
                          <a:latin typeface="Arial" panose="020B0604020202020204" pitchFamily="34" charset="0"/>
                        </a:rPr>
                        <a:t>$12.3 </a:t>
                      </a:r>
                    </a:p>
                  </a:txBody>
                  <a:tcPr marL="0" marR="195598" marT="0" marB="0" anchor="ctr">
                    <a:lnL>
                      <a:noFill/>
                    </a:lnL>
                    <a:lnR>
                      <a:noFill/>
                    </a:lnR>
                    <a:lnT>
                      <a:noFill/>
                    </a:lnT>
                    <a:lnB>
                      <a:noFill/>
                    </a:lnB>
                  </a:tcPr>
                </a:tc>
                <a:extLst>
                  <a:ext uri="{0D108BD9-81ED-4DB2-BD59-A6C34878D82A}">
                    <a16:rowId xmlns:a16="http://schemas.microsoft.com/office/drawing/2014/main" val="3034514560"/>
                  </a:ext>
                </a:extLst>
              </a:tr>
              <a:tr h="250131">
                <a:tc>
                  <a:txBody>
                    <a:bodyPr/>
                    <a:lstStyle/>
                    <a:p>
                      <a:pPr algn="l" rtl="0" fontAlgn="ctr"/>
                      <a:r>
                        <a:rPr lang="en-GB" sz="600" b="0" i="0" u="none" strike="noStrike">
                          <a:solidFill>
                            <a:srgbClr val="000000"/>
                          </a:solidFill>
                          <a:effectLst/>
                          <a:latin typeface="Arial" panose="020B0604020202020204" pitchFamily="34" charset="0"/>
                        </a:rPr>
                        <a:t>Tax Expense</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0.0 </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(0.1)</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(1.7)</a:t>
                      </a:r>
                    </a:p>
                  </a:txBody>
                  <a:tcPr marL="0" marR="195598" marT="0" marB="0" anchor="ctr">
                    <a:lnL>
                      <a:noFill/>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(2.1)</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(1.8)</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(2.9)</a:t>
                      </a:r>
                    </a:p>
                  </a:txBody>
                  <a:tcPr marL="0" marR="195598" marT="0" marB="0" anchor="ctr">
                    <a:lnL>
                      <a:noFill/>
                    </a:lnL>
                    <a:lnR>
                      <a:noFill/>
                    </a:lnR>
                    <a:lnT>
                      <a:noFill/>
                    </a:lnT>
                    <a:lnB>
                      <a:noFill/>
                    </a:lnB>
                  </a:tcPr>
                </a:tc>
                <a:tc>
                  <a:txBody>
                    <a:bodyPr/>
                    <a:lstStyle/>
                    <a:p>
                      <a:pPr algn="r" rtl="0" fontAlgn="ctr"/>
                      <a:endParaRPr lang="en-GB" sz="600" b="0" i="0" u="none" strike="noStrike">
                        <a:solidFill>
                          <a:srgbClr val="000000"/>
                        </a:solidFill>
                        <a:effectLst/>
                        <a:latin typeface="Arial" panose="020B0604020202020204" pitchFamily="34" charset="0"/>
                      </a:endParaRP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(0.8)</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r" rtl="0" fontAlgn="ctr"/>
                      <a:r>
                        <a:rPr lang="en-GB" sz="600" b="0" i="0" u="none" strike="noStrike">
                          <a:solidFill>
                            <a:srgbClr val="000000"/>
                          </a:solidFill>
                          <a:effectLst/>
                          <a:latin typeface="Arial" panose="020B0604020202020204" pitchFamily="34" charset="0"/>
                        </a:rPr>
                        <a:t>(1.4)</a:t>
                      </a:r>
                    </a:p>
                  </a:txBody>
                  <a:tcPr marL="0" marR="195598" marT="0" marB="0" anchor="ctr">
                    <a:lnL>
                      <a:noFill/>
                    </a:lnL>
                    <a:lnR>
                      <a:noFill/>
                    </a:lnR>
                    <a:lnT>
                      <a:noFill/>
                    </a:lnT>
                    <a:lnB>
                      <a:noFill/>
                    </a:lnB>
                  </a:tcPr>
                </a:tc>
                <a:extLst>
                  <a:ext uri="{0D108BD9-81ED-4DB2-BD59-A6C34878D82A}">
                    <a16:rowId xmlns:a16="http://schemas.microsoft.com/office/drawing/2014/main" val="3021694750"/>
                  </a:ext>
                </a:extLst>
              </a:tr>
              <a:tr h="250131">
                <a:tc>
                  <a:txBody>
                    <a:bodyPr/>
                    <a:lstStyle/>
                    <a:p>
                      <a:pPr algn="l" rtl="0" fontAlgn="ctr"/>
                      <a:r>
                        <a:rPr lang="en-GB" sz="600" b="1" i="0" u="none" strike="noStrike">
                          <a:solidFill>
                            <a:srgbClr val="FFFFFF"/>
                          </a:solidFill>
                          <a:effectLst/>
                          <a:latin typeface="Arial" panose="020B0604020202020204" pitchFamily="34" charset="0"/>
                        </a:rPr>
                        <a:t>Net Income</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$7.0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$25.5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$23.6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$27.2 </a:t>
                      </a:r>
                    </a:p>
                  </a:txBody>
                  <a:tcPr marL="0" marR="195598" marT="0" marB="0" anchor="ctr">
                    <a:lnL>
                      <a:noFill/>
                    </a:lnL>
                    <a:lnR w="6350" cap="flat" cmpd="sng" algn="ctr">
                      <a:solidFill>
                        <a:srgbClr val="AACFEE"/>
                      </a:solidFill>
                      <a:prstDash val="dash"/>
                      <a:round/>
                      <a:headEnd type="none" w="med" len="med"/>
                      <a:tailEnd type="none" w="med" len="med"/>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$46.7 </a:t>
                      </a:r>
                    </a:p>
                  </a:txBody>
                  <a:tcPr marL="0" marR="195598" marT="0" marB="0" anchor="ctr">
                    <a:lnL w="6350" cap="flat" cmpd="sng" algn="ctr">
                      <a:solidFill>
                        <a:srgbClr val="AACFEE"/>
                      </a:solidFill>
                      <a:prstDash val="dash"/>
                      <a:round/>
                      <a:headEnd type="none" w="med" len="med"/>
                      <a:tailEnd type="none" w="med" len="med"/>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$89.8 </a:t>
                      </a:r>
                    </a:p>
                  </a:txBody>
                  <a:tcPr marL="0" marR="195598" marT="0" marB="0" anchor="ctr">
                    <a:lnL>
                      <a:noFill/>
                    </a:lnL>
                    <a:lnR>
                      <a:noFill/>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 </a:t>
                      </a:r>
                    </a:p>
                  </a:txBody>
                  <a:tcPr marL="0" marR="195598" marT="0" marB="0" anchor="ctr">
                    <a:lnL>
                      <a:noFill/>
                    </a:lnL>
                    <a:lnR w="12700" cap="flat" cmpd="sng" algn="ctr">
                      <a:solidFill>
                        <a:srgbClr val="0051A5"/>
                      </a:solidFill>
                      <a:prstDash val="dash"/>
                      <a:round/>
                      <a:headEnd type="none" w="med" len="med"/>
                      <a:tailEnd type="none" w="med" len="med"/>
                    </a:lnR>
                    <a:lnT>
                      <a:noFill/>
                    </a:lnT>
                    <a:lnB>
                      <a:noFill/>
                    </a:lnB>
                    <a:solidFill>
                      <a:srgbClr val="0D4365"/>
                    </a:solidFill>
                  </a:tcPr>
                </a:tc>
                <a:tc>
                  <a:txBody>
                    <a:bodyPr/>
                    <a:lstStyle/>
                    <a:p>
                      <a:pPr algn="r" rtl="0" fontAlgn="ctr"/>
                      <a:r>
                        <a:rPr lang="en-GB" sz="600" b="1" i="0" u="none" strike="noStrike">
                          <a:solidFill>
                            <a:srgbClr val="FFFFFF"/>
                          </a:solidFill>
                          <a:effectLst/>
                          <a:latin typeface="Arial" panose="020B0604020202020204" pitchFamily="34" charset="0"/>
                        </a:rPr>
                        <a:t>$22.6 </a:t>
                      </a:r>
                    </a:p>
                  </a:txBody>
                  <a:tcPr marL="0" marR="195598" marT="0" marB="0" anchor="ctr">
                    <a:lnL w="12700" cap="flat" cmpd="sng" algn="ctr">
                      <a:solidFill>
                        <a:srgbClr val="0051A5"/>
                      </a:solidFill>
                      <a:prstDash val="dash"/>
                      <a:round/>
                      <a:headEnd type="none" w="med" len="med"/>
                      <a:tailEnd type="none" w="med" len="med"/>
                    </a:lnL>
                    <a:lnR>
                      <a:noFill/>
                    </a:lnR>
                    <a:lnT>
                      <a:noFill/>
                    </a:lnT>
                    <a:lnB>
                      <a:noFill/>
                    </a:lnB>
                    <a:solidFill>
                      <a:srgbClr val="0D4365"/>
                    </a:solidFill>
                  </a:tcPr>
                </a:tc>
                <a:tc>
                  <a:txBody>
                    <a:bodyPr/>
                    <a:lstStyle/>
                    <a:p>
                      <a:pPr algn="r" rtl="0" fontAlgn="ctr"/>
                      <a:r>
                        <a:rPr lang="en-GB" sz="600" b="1" i="0" u="none" strike="noStrike" dirty="0">
                          <a:solidFill>
                            <a:srgbClr val="FFFFFF"/>
                          </a:solidFill>
                          <a:effectLst/>
                          <a:latin typeface="Arial" panose="020B0604020202020204" pitchFamily="34" charset="0"/>
                        </a:rPr>
                        <a:t>$10.9 </a:t>
                      </a:r>
                    </a:p>
                  </a:txBody>
                  <a:tcPr marL="0" marR="195598" marT="0" marB="0" anchor="ctr">
                    <a:lnL>
                      <a:noFill/>
                    </a:lnL>
                    <a:lnR>
                      <a:noFill/>
                    </a:lnR>
                    <a:lnT>
                      <a:noFill/>
                    </a:lnT>
                    <a:lnB>
                      <a:noFill/>
                    </a:lnB>
                    <a:solidFill>
                      <a:srgbClr val="0D4365"/>
                    </a:solidFill>
                  </a:tcPr>
                </a:tc>
                <a:extLst>
                  <a:ext uri="{0D108BD9-81ED-4DB2-BD59-A6C34878D82A}">
                    <a16:rowId xmlns:a16="http://schemas.microsoft.com/office/drawing/2014/main" val="1621297569"/>
                  </a:ext>
                </a:extLst>
              </a:tr>
            </a:tbl>
          </a:graphicData>
        </a:graphic>
      </p:graphicFrame>
    </p:spTree>
    <p:extLst>
      <p:ext uri="{BB962C8B-B14F-4D97-AF65-F5344CB8AC3E}">
        <p14:creationId xmlns:p14="http://schemas.microsoft.com/office/powerpoint/2010/main" val="2271154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Reconciliation – Core Operating Earnings</a:t>
            </a:r>
          </a:p>
        </p:txBody>
      </p:sp>
      <p:sp>
        <p:nvSpPr>
          <p:cNvPr id="4" name="Source 14">
            <a:extLst>
              <a:ext uri="{FF2B5EF4-FFF2-40B4-BE49-F238E27FC236}">
                <a16:creationId xmlns:a16="http://schemas.microsoft.com/office/drawing/2014/main" id="{87335487-F473-3391-CF22-E2612CBABBA6}"/>
              </a:ext>
            </a:extLst>
          </p:cNvPr>
          <p:cNvSpPr txBox="1">
            <a:spLocks noChangeArrowheads="1"/>
          </p:cNvSpPr>
          <p:nvPr/>
        </p:nvSpPr>
        <p:spPr bwMode="auto">
          <a:xfrm>
            <a:off x="495300" y="5868719"/>
            <a:ext cx="8915400"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nchorCtr="0">
            <a:spAutoFit/>
          </a:bodyPr>
          <a:lstStyle>
            <a:lvl1pPr marL="579438" indent="-579438" defTabSz="995363">
              <a:tabLst>
                <a:tab pos="579438" algn="l"/>
              </a:tabLst>
              <a:defRPr>
                <a:solidFill>
                  <a:schemeClr val="tx1"/>
                </a:solidFill>
                <a:latin typeface="Arial" pitchFamily="34" charset="0"/>
              </a:defRPr>
            </a:lvl1pPr>
            <a:lvl2pPr marL="609600" defTabSz="995363">
              <a:tabLst>
                <a:tab pos="579438" algn="l"/>
              </a:tabLst>
              <a:defRPr>
                <a:solidFill>
                  <a:schemeClr val="tx1"/>
                </a:solidFill>
                <a:latin typeface="Arial" pitchFamily="34" charset="0"/>
              </a:defRPr>
            </a:lvl2pPr>
            <a:lvl3pPr marL="995363" defTabSz="995363">
              <a:tabLst>
                <a:tab pos="579438" algn="l"/>
              </a:tabLst>
              <a:defRPr>
                <a:solidFill>
                  <a:schemeClr val="tx1"/>
                </a:solidFill>
                <a:latin typeface="Arial" pitchFamily="34" charset="0"/>
              </a:defRPr>
            </a:lvl3pPr>
            <a:lvl4pPr marL="1492250" defTabSz="995363">
              <a:tabLst>
                <a:tab pos="579438" algn="l"/>
              </a:tabLst>
              <a:defRPr>
                <a:solidFill>
                  <a:schemeClr val="tx1"/>
                </a:solidFill>
                <a:latin typeface="Arial" pitchFamily="34" charset="0"/>
              </a:defRPr>
            </a:lvl4pPr>
            <a:lvl5pPr marL="1987550" defTabSz="995363">
              <a:tabLst>
                <a:tab pos="579438" algn="l"/>
              </a:tabLst>
              <a:defRPr>
                <a:solidFill>
                  <a:schemeClr val="tx1"/>
                </a:solidFill>
                <a:latin typeface="Arial" pitchFamily="34" charset="0"/>
              </a:defRPr>
            </a:lvl5pPr>
            <a:lvl6pPr marL="2444750" defTabSz="995363" fontAlgn="base">
              <a:spcBef>
                <a:spcPct val="0"/>
              </a:spcBef>
              <a:spcAft>
                <a:spcPct val="0"/>
              </a:spcAft>
              <a:tabLst>
                <a:tab pos="579438" algn="l"/>
              </a:tabLst>
              <a:defRPr>
                <a:solidFill>
                  <a:schemeClr val="tx1"/>
                </a:solidFill>
                <a:latin typeface="Arial" pitchFamily="34" charset="0"/>
              </a:defRPr>
            </a:lvl6pPr>
            <a:lvl7pPr marL="2901950" defTabSz="995363" fontAlgn="base">
              <a:spcBef>
                <a:spcPct val="0"/>
              </a:spcBef>
              <a:spcAft>
                <a:spcPct val="0"/>
              </a:spcAft>
              <a:tabLst>
                <a:tab pos="579438" algn="l"/>
              </a:tabLst>
              <a:defRPr>
                <a:solidFill>
                  <a:schemeClr val="tx1"/>
                </a:solidFill>
                <a:latin typeface="Arial" pitchFamily="34" charset="0"/>
              </a:defRPr>
            </a:lvl7pPr>
            <a:lvl8pPr marL="3359150" defTabSz="995363" fontAlgn="base">
              <a:spcBef>
                <a:spcPct val="0"/>
              </a:spcBef>
              <a:spcAft>
                <a:spcPct val="0"/>
              </a:spcAft>
              <a:tabLst>
                <a:tab pos="579438" algn="l"/>
              </a:tabLst>
              <a:defRPr>
                <a:solidFill>
                  <a:schemeClr val="tx1"/>
                </a:solidFill>
                <a:latin typeface="Arial" pitchFamily="34" charset="0"/>
              </a:defRPr>
            </a:lvl8pPr>
            <a:lvl9pPr marL="3816350" defTabSz="995363" fontAlgn="base">
              <a:spcBef>
                <a:spcPct val="0"/>
              </a:spcBef>
              <a:spcAft>
                <a:spcPct val="0"/>
              </a:spcAft>
              <a:tabLst>
                <a:tab pos="579438" algn="l"/>
              </a:tabLst>
              <a:defRPr>
                <a:solidFill>
                  <a:schemeClr val="tx1"/>
                </a:solidFill>
                <a:latin typeface="Arial" pitchFamily="34" charset="0"/>
              </a:defRPr>
            </a:lvl9pPr>
          </a:lstStyle>
          <a:p>
            <a:pPr defTabSz="858183"/>
            <a:r>
              <a:rPr lang="en-US" sz="700" dirty="0">
                <a:solidFill>
                  <a:srgbClr val="000000"/>
                </a:solidFill>
              </a:rPr>
              <a:t>(1) Represents a non-GAAP financial measure as the line item balances reported in the “Summary Income Statement” have been adjusted for the related tax impact.</a:t>
            </a:r>
          </a:p>
          <a:p>
            <a:pPr defTabSz="858183"/>
            <a:r>
              <a:rPr lang="en-US" sz="700" dirty="0">
                <a:solidFill>
                  <a:srgbClr val="000000"/>
                </a:solidFill>
              </a:rPr>
              <a:t>(2) Related to the business combination with Tiberius Acquisition Corp. in March 2020.</a:t>
            </a:r>
          </a:p>
          <a:p>
            <a:pPr defTabSz="858183"/>
            <a:r>
              <a:rPr lang="en-US" sz="700" dirty="0">
                <a:solidFill>
                  <a:srgbClr val="000000"/>
                </a:solidFill>
              </a:rPr>
              <a:t>(3) </a:t>
            </a:r>
            <a:r>
              <a:rPr lang="en-US" sz="700" dirty="0">
                <a:effectLst/>
                <a:ea typeface="Times New Roman" panose="02020603050405020304" pitchFamily="18" charset="0"/>
                <a:cs typeface="Arial" panose="020B0604020202020204" pitchFamily="34" charset="0"/>
              </a:rPr>
              <a:t>This expense is included in ‘Other expenses’ line item in the condensed consolidated statements of income.</a:t>
            </a:r>
            <a:endParaRPr lang="en-GB" sz="700" dirty="0">
              <a:effectLst/>
              <a:ea typeface="Calibri" panose="020F0502020204030204" pitchFamily="34" charset="0"/>
              <a:cs typeface="Arial" panose="020B0604020202020204" pitchFamily="34" charset="0"/>
            </a:endParaRPr>
          </a:p>
          <a:p>
            <a:pPr defTabSz="858183"/>
            <a:endParaRPr lang="en-US" sz="700" dirty="0">
              <a:solidFill>
                <a:srgbClr val="000000"/>
              </a:solidFill>
            </a:endParaRPr>
          </a:p>
        </p:txBody>
      </p:sp>
      <p:graphicFrame>
        <p:nvGraphicFramePr>
          <p:cNvPr id="5" name="Table 4">
            <a:extLst>
              <a:ext uri="{FF2B5EF4-FFF2-40B4-BE49-F238E27FC236}">
                <a16:creationId xmlns:a16="http://schemas.microsoft.com/office/drawing/2014/main" id="{356B11FB-E253-3646-6C8A-FA9F22D6ED73}"/>
              </a:ext>
            </a:extLst>
          </p:cNvPr>
          <p:cNvGraphicFramePr>
            <a:graphicFrameLocks noGrp="1"/>
          </p:cNvGraphicFramePr>
          <p:nvPr>
            <p:extLst>
              <p:ext uri="{D42A27DB-BD31-4B8C-83A1-F6EECF244321}">
                <p14:modId xmlns:p14="http://schemas.microsoft.com/office/powerpoint/2010/main" val="715146831"/>
              </p:ext>
            </p:extLst>
          </p:nvPr>
        </p:nvGraphicFramePr>
        <p:xfrm>
          <a:off x="1093509" y="989280"/>
          <a:ext cx="7645137" cy="2685075"/>
        </p:xfrm>
        <a:graphic>
          <a:graphicData uri="http://schemas.openxmlformats.org/drawingml/2006/table">
            <a:tbl>
              <a:tblPr/>
              <a:tblGrid>
                <a:gridCol w="3402749">
                  <a:extLst>
                    <a:ext uri="{9D8B030D-6E8A-4147-A177-3AD203B41FA5}">
                      <a16:colId xmlns:a16="http://schemas.microsoft.com/office/drawing/2014/main" val="3427760366"/>
                    </a:ext>
                  </a:extLst>
                </a:gridCol>
                <a:gridCol w="1060597">
                  <a:extLst>
                    <a:ext uri="{9D8B030D-6E8A-4147-A177-3AD203B41FA5}">
                      <a16:colId xmlns:a16="http://schemas.microsoft.com/office/drawing/2014/main" val="2810095573"/>
                    </a:ext>
                  </a:extLst>
                </a:gridCol>
                <a:gridCol w="1060597">
                  <a:extLst>
                    <a:ext uri="{9D8B030D-6E8A-4147-A177-3AD203B41FA5}">
                      <a16:colId xmlns:a16="http://schemas.microsoft.com/office/drawing/2014/main" val="1709490204"/>
                    </a:ext>
                  </a:extLst>
                </a:gridCol>
                <a:gridCol w="1060597">
                  <a:extLst>
                    <a:ext uri="{9D8B030D-6E8A-4147-A177-3AD203B41FA5}">
                      <a16:colId xmlns:a16="http://schemas.microsoft.com/office/drawing/2014/main" val="3011098404"/>
                    </a:ext>
                  </a:extLst>
                </a:gridCol>
                <a:gridCol w="1060597">
                  <a:extLst>
                    <a:ext uri="{9D8B030D-6E8A-4147-A177-3AD203B41FA5}">
                      <a16:colId xmlns:a16="http://schemas.microsoft.com/office/drawing/2014/main" val="3894820314"/>
                    </a:ext>
                  </a:extLst>
                </a:gridCol>
              </a:tblGrid>
              <a:tr h="181951">
                <a:tc>
                  <a:txBody>
                    <a:bodyPr/>
                    <a:lstStyle/>
                    <a:p>
                      <a:pPr algn="l" fontAlgn="ctr"/>
                      <a:r>
                        <a:rPr lang="en-GB" sz="9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093F66"/>
                    </a:solidFill>
                  </a:tcPr>
                </a:tc>
                <a:tc gridSpan="4">
                  <a:txBody>
                    <a:bodyPr/>
                    <a:lstStyle/>
                    <a:p>
                      <a:pPr algn="ctr" fontAlgn="ctr"/>
                      <a:r>
                        <a:rPr lang="en-GB" sz="1000" b="1" i="0" u="none" strike="noStrike">
                          <a:solidFill>
                            <a:srgbClr val="FFFFFF"/>
                          </a:solidFill>
                          <a:effectLst/>
                          <a:latin typeface="Arial" panose="020B0604020202020204" pitchFamily="34" charset="0"/>
                        </a:rPr>
                        <a:t>IFRS (Audited)</a:t>
                      </a:r>
                    </a:p>
                  </a:txBody>
                  <a:tcPr marL="0" marR="0" marT="0" marB="0" anchor="ctr">
                    <a:lnL>
                      <a:noFill/>
                    </a:lnL>
                    <a:lnR>
                      <a:noFill/>
                    </a:lnR>
                    <a:lnT>
                      <a:noFill/>
                    </a:lnT>
                    <a:lnB>
                      <a:noFill/>
                    </a:lnB>
                    <a:solidFill>
                      <a:srgbClr val="093F6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03424125"/>
                  </a:ext>
                </a:extLst>
              </a:tr>
              <a:tr h="163756">
                <a:tc>
                  <a:txBody>
                    <a:bodyPr/>
                    <a:lstStyle/>
                    <a:p>
                      <a:pPr algn="l" fontAlgn="b"/>
                      <a:r>
                        <a:rPr lang="en-GB" sz="900" b="0" i="0" u="none" strike="noStrike">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0D4365"/>
                    </a:solidFill>
                  </a:tcPr>
                </a:tc>
                <a:tc gridSpan="4">
                  <a:txBody>
                    <a:bodyPr/>
                    <a:lstStyle/>
                    <a:p>
                      <a:pPr algn="ctr" fontAlgn="b"/>
                      <a:r>
                        <a:rPr lang="en-GB" sz="900" b="1" i="0" u="none" strike="noStrike">
                          <a:solidFill>
                            <a:srgbClr val="FFFFFF"/>
                          </a:solidFill>
                          <a:effectLst/>
                          <a:latin typeface="Arial" panose="020B0604020202020204" pitchFamily="34" charset="0"/>
                        </a:rPr>
                        <a:t>Year Ended December 31,</a:t>
                      </a:r>
                    </a:p>
                  </a:txBody>
                  <a:tcPr marL="0" marR="0" marT="0" marB="0" anchor="b">
                    <a:lnL>
                      <a:noFill/>
                    </a:lnL>
                    <a:lnR>
                      <a:noFill/>
                    </a:lnR>
                    <a:lnT>
                      <a:noFill/>
                    </a:lnT>
                    <a:lnB>
                      <a:noFill/>
                    </a:lnB>
                    <a:solidFill>
                      <a:srgbClr val="0D4365"/>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3984718"/>
                  </a:ext>
                </a:extLst>
              </a:tr>
              <a:tr h="163756">
                <a:tc>
                  <a:txBody>
                    <a:bodyPr/>
                    <a:lstStyle/>
                    <a:p>
                      <a:pPr algn="l" fontAlgn="b"/>
                      <a:r>
                        <a:rPr lang="en-GB" sz="900" b="1" i="1" u="none" strike="noStrike">
                          <a:solidFill>
                            <a:srgbClr val="FFFFFF"/>
                          </a:solidFill>
                          <a:effectLst/>
                          <a:latin typeface="Arial" panose="020B0604020202020204" pitchFamily="34" charset="0"/>
                        </a:rPr>
                        <a:t>($ in mm)</a:t>
                      </a:r>
                    </a:p>
                  </a:txBody>
                  <a:tcPr marL="0" marR="0" marT="0" marB="0" anchor="b">
                    <a:lnL>
                      <a:noFill/>
                    </a:lnL>
                    <a:lnR>
                      <a:noFill/>
                    </a:lnR>
                    <a:lnT>
                      <a:noFill/>
                    </a:lnT>
                    <a:lnB>
                      <a:noFill/>
                    </a:lnB>
                    <a:solidFill>
                      <a:srgbClr val="40B4E5"/>
                    </a:solidFill>
                  </a:tcPr>
                </a:tc>
                <a:tc>
                  <a:txBody>
                    <a:bodyPr/>
                    <a:lstStyle/>
                    <a:p>
                      <a:pPr algn="ctr" fontAlgn="b"/>
                      <a:r>
                        <a:rPr lang="en-GB" sz="900" b="1" i="0" u="none" strike="noStrike">
                          <a:solidFill>
                            <a:srgbClr val="FFFFFF"/>
                          </a:solidFill>
                          <a:effectLst/>
                          <a:latin typeface="Arial" panose="020B0604020202020204" pitchFamily="34" charset="0"/>
                        </a:rPr>
                        <a:t>2017</a:t>
                      </a:r>
                    </a:p>
                  </a:txBody>
                  <a:tcPr marL="0" marR="0" marT="0" marB="0" anchor="b">
                    <a:lnL>
                      <a:noFill/>
                    </a:lnL>
                    <a:lnR>
                      <a:noFill/>
                    </a:lnR>
                    <a:lnT>
                      <a:noFill/>
                    </a:lnT>
                    <a:lnB>
                      <a:noFill/>
                    </a:lnB>
                    <a:solidFill>
                      <a:srgbClr val="40B4E5"/>
                    </a:solidFill>
                  </a:tcPr>
                </a:tc>
                <a:tc>
                  <a:txBody>
                    <a:bodyPr/>
                    <a:lstStyle/>
                    <a:p>
                      <a:pPr algn="ctr" fontAlgn="b"/>
                      <a:r>
                        <a:rPr lang="en-GB" sz="900" b="1" i="0" u="none" strike="noStrike">
                          <a:solidFill>
                            <a:srgbClr val="FFFFFF"/>
                          </a:solidFill>
                          <a:effectLst/>
                          <a:latin typeface="Arial" panose="020B0604020202020204" pitchFamily="34" charset="0"/>
                        </a:rPr>
                        <a:t>2018</a:t>
                      </a:r>
                    </a:p>
                  </a:txBody>
                  <a:tcPr marL="0" marR="0" marT="0" marB="0" anchor="b">
                    <a:lnL>
                      <a:noFill/>
                    </a:lnL>
                    <a:lnR>
                      <a:noFill/>
                    </a:lnR>
                    <a:lnT>
                      <a:noFill/>
                    </a:lnT>
                    <a:lnB>
                      <a:noFill/>
                    </a:lnB>
                    <a:solidFill>
                      <a:srgbClr val="40B4E5"/>
                    </a:solidFill>
                  </a:tcPr>
                </a:tc>
                <a:tc>
                  <a:txBody>
                    <a:bodyPr/>
                    <a:lstStyle/>
                    <a:p>
                      <a:pPr algn="ctr" fontAlgn="b"/>
                      <a:r>
                        <a:rPr lang="en-GB" sz="900" b="1" i="0" u="none" strike="noStrike">
                          <a:solidFill>
                            <a:srgbClr val="FFFFFF"/>
                          </a:solidFill>
                          <a:effectLst/>
                          <a:latin typeface="Arial" panose="020B0604020202020204" pitchFamily="34" charset="0"/>
                        </a:rPr>
                        <a:t>2019</a:t>
                      </a:r>
                    </a:p>
                  </a:txBody>
                  <a:tcPr marL="0" marR="0" marT="0" marB="0" anchor="b">
                    <a:lnL>
                      <a:noFill/>
                    </a:lnL>
                    <a:lnR>
                      <a:noFill/>
                    </a:lnR>
                    <a:lnT>
                      <a:noFill/>
                    </a:lnT>
                    <a:lnB>
                      <a:noFill/>
                    </a:lnB>
                    <a:solidFill>
                      <a:srgbClr val="40B4E5"/>
                    </a:solidFill>
                  </a:tcPr>
                </a:tc>
                <a:tc>
                  <a:txBody>
                    <a:bodyPr/>
                    <a:lstStyle/>
                    <a:p>
                      <a:pPr algn="ctr" fontAlgn="b"/>
                      <a:r>
                        <a:rPr lang="en-GB" sz="900" b="1" i="0" u="none" strike="noStrike">
                          <a:solidFill>
                            <a:srgbClr val="FFFFFF"/>
                          </a:solidFill>
                          <a:effectLst/>
                          <a:latin typeface="Arial" panose="020B0604020202020204" pitchFamily="34" charset="0"/>
                        </a:rPr>
                        <a:t>2020</a:t>
                      </a:r>
                    </a:p>
                  </a:txBody>
                  <a:tcPr marL="0" marR="0" marT="0" marB="0" anchor="b">
                    <a:lnL>
                      <a:noFill/>
                    </a:lnL>
                    <a:lnR>
                      <a:noFill/>
                    </a:lnR>
                    <a:lnT>
                      <a:noFill/>
                    </a:lnT>
                    <a:lnB>
                      <a:noFill/>
                    </a:lnB>
                    <a:solidFill>
                      <a:srgbClr val="40B4E5"/>
                    </a:solidFill>
                  </a:tcPr>
                </a:tc>
                <a:extLst>
                  <a:ext uri="{0D108BD9-81ED-4DB2-BD59-A6C34878D82A}">
                    <a16:rowId xmlns:a16="http://schemas.microsoft.com/office/drawing/2014/main" val="818877902"/>
                  </a:ext>
                </a:extLst>
              </a:tr>
              <a:tr h="168009">
                <a:tc>
                  <a:txBody>
                    <a:bodyPr/>
                    <a:lstStyle/>
                    <a:p>
                      <a:pPr algn="l" rtl="0" fontAlgn="ctr"/>
                      <a:r>
                        <a:rPr lang="en-US" sz="900" b="1" i="0" u="none" strike="noStrike">
                          <a:solidFill>
                            <a:srgbClr val="000000"/>
                          </a:solidFill>
                          <a:effectLst/>
                          <a:latin typeface="Arial" panose="020B0604020202020204" pitchFamily="34" charset="0"/>
                        </a:rPr>
                        <a:t>Net Income for the period</a:t>
                      </a:r>
                    </a:p>
                  </a:txBody>
                  <a:tcPr marL="0" marR="0" marT="0" marB="0" anchor="ctr">
                    <a:lnL>
                      <a:noFill/>
                    </a:lnL>
                    <a:lnR>
                      <a:noFill/>
                    </a:lnR>
                    <a:lnT>
                      <a:noFill/>
                    </a:lnT>
                    <a:lnB>
                      <a:noFill/>
                    </a:lnB>
                  </a:tcPr>
                </a:tc>
                <a:tc>
                  <a:txBody>
                    <a:bodyPr/>
                    <a:lstStyle/>
                    <a:p>
                      <a:pPr algn="r" rtl="0" fontAlgn="ctr"/>
                      <a:r>
                        <a:rPr lang="en-GB" sz="900" b="1" i="0" u="none" strike="noStrike">
                          <a:solidFill>
                            <a:srgbClr val="000000"/>
                          </a:solidFill>
                          <a:effectLst/>
                          <a:latin typeface="Arial" panose="020B0604020202020204" pitchFamily="34" charset="0"/>
                        </a:rPr>
                        <a:t>$7.0 </a:t>
                      </a:r>
                    </a:p>
                  </a:txBody>
                  <a:tcPr marL="0" marR="280832" marT="0" marB="0" anchor="ctr">
                    <a:lnL>
                      <a:noFill/>
                    </a:lnL>
                    <a:lnR>
                      <a:noFill/>
                    </a:lnR>
                    <a:lnT>
                      <a:noFill/>
                    </a:lnT>
                    <a:lnB>
                      <a:noFill/>
                    </a:lnB>
                  </a:tcPr>
                </a:tc>
                <a:tc>
                  <a:txBody>
                    <a:bodyPr/>
                    <a:lstStyle/>
                    <a:p>
                      <a:pPr algn="r" rtl="0" fontAlgn="ctr"/>
                      <a:r>
                        <a:rPr lang="en-GB" sz="900" b="1" i="0" u="none" strike="noStrike">
                          <a:solidFill>
                            <a:srgbClr val="000000"/>
                          </a:solidFill>
                          <a:effectLst/>
                          <a:latin typeface="Arial" panose="020B0604020202020204" pitchFamily="34" charset="0"/>
                        </a:rPr>
                        <a:t>$25.5 </a:t>
                      </a:r>
                    </a:p>
                  </a:txBody>
                  <a:tcPr marL="0" marR="280832" marT="0" marB="0" anchor="ctr">
                    <a:lnL>
                      <a:noFill/>
                    </a:lnL>
                    <a:lnR>
                      <a:noFill/>
                    </a:lnR>
                    <a:lnT>
                      <a:noFill/>
                    </a:lnT>
                    <a:lnB>
                      <a:noFill/>
                    </a:lnB>
                  </a:tcPr>
                </a:tc>
                <a:tc>
                  <a:txBody>
                    <a:bodyPr/>
                    <a:lstStyle/>
                    <a:p>
                      <a:pPr algn="r" rtl="0" fontAlgn="ctr"/>
                      <a:r>
                        <a:rPr lang="en-GB" sz="900" b="1" i="0" u="none" strike="noStrike">
                          <a:solidFill>
                            <a:srgbClr val="000000"/>
                          </a:solidFill>
                          <a:effectLst/>
                          <a:latin typeface="Arial" panose="020B0604020202020204" pitchFamily="34" charset="0"/>
                        </a:rPr>
                        <a:t>$23.6 </a:t>
                      </a:r>
                    </a:p>
                  </a:txBody>
                  <a:tcPr marL="0" marR="280832" marT="0" marB="0" anchor="ctr">
                    <a:lnL>
                      <a:noFill/>
                    </a:lnL>
                    <a:lnR>
                      <a:noFill/>
                    </a:lnR>
                    <a:lnT>
                      <a:noFill/>
                    </a:lnT>
                    <a:lnB>
                      <a:noFill/>
                    </a:lnB>
                  </a:tcPr>
                </a:tc>
                <a:tc>
                  <a:txBody>
                    <a:bodyPr/>
                    <a:lstStyle/>
                    <a:p>
                      <a:pPr algn="r" rtl="0" fontAlgn="ctr"/>
                      <a:r>
                        <a:rPr lang="en-GB" sz="900" b="1" i="0" u="none" strike="noStrike">
                          <a:solidFill>
                            <a:srgbClr val="000000"/>
                          </a:solidFill>
                          <a:effectLst/>
                          <a:latin typeface="Arial" panose="020B0604020202020204" pitchFamily="34" charset="0"/>
                        </a:rPr>
                        <a:t>$27.2 </a:t>
                      </a:r>
                    </a:p>
                  </a:txBody>
                  <a:tcPr marL="0" marR="280832" marT="0" marB="0" anchor="ctr">
                    <a:lnL>
                      <a:noFill/>
                    </a:lnL>
                    <a:lnR>
                      <a:noFill/>
                    </a:lnR>
                    <a:lnT>
                      <a:noFill/>
                    </a:lnT>
                    <a:lnB>
                      <a:noFill/>
                    </a:lnB>
                  </a:tcPr>
                </a:tc>
                <a:extLst>
                  <a:ext uri="{0D108BD9-81ED-4DB2-BD59-A6C34878D82A}">
                    <a16:rowId xmlns:a16="http://schemas.microsoft.com/office/drawing/2014/main" val="221588585"/>
                  </a:ext>
                </a:extLst>
              </a:tr>
              <a:tr h="168009">
                <a:tc>
                  <a:txBody>
                    <a:bodyPr/>
                    <a:lstStyle/>
                    <a:p>
                      <a:pPr algn="l" rtl="0" fontAlgn="ctr"/>
                      <a:r>
                        <a:rPr lang="en-US" sz="900" b="0" i="0" u="none" strike="noStrike">
                          <a:solidFill>
                            <a:srgbClr val="000000"/>
                          </a:solidFill>
                          <a:effectLst/>
                          <a:latin typeface="Arial" panose="020B0604020202020204" pitchFamily="34" charset="0"/>
                        </a:rPr>
                        <a:t>Net Realized Losses / (Gains) on Investments (tax adjusted)</a:t>
                      </a: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(3.1)</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(1.3)</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(1.0)</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(0.9)</a:t>
                      </a:r>
                    </a:p>
                  </a:txBody>
                  <a:tcPr marL="0" marR="280832" marT="0" marB="0" anchor="ctr">
                    <a:lnL>
                      <a:noFill/>
                    </a:lnL>
                    <a:lnR>
                      <a:noFill/>
                    </a:lnR>
                    <a:lnT>
                      <a:noFill/>
                    </a:lnT>
                    <a:lnB>
                      <a:noFill/>
                    </a:lnB>
                  </a:tcPr>
                </a:tc>
                <a:extLst>
                  <a:ext uri="{0D108BD9-81ED-4DB2-BD59-A6C34878D82A}">
                    <a16:rowId xmlns:a16="http://schemas.microsoft.com/office/drawing/2014/main" val="583367851"/>
                  </a:ext>
                </a:extLst>
              </a:tr>
              <a:tr h="168009">
                <a:tc>
                  <a:txBody>
                    <a:bodyPr/>
                    <a:lstStyle/>
                    <a:p>
                      <a:pPr algn="l" rtl="0" fontAlgn="ctr"/>
                      <a:r>
                        <a:rPr lang="en-US" sz="900" b="0" i="0" u="none" strike="noStrike">
                          <a:solidFill>
                            <a:srgbClr val="000000"/>
                          </a:solidFill>
                          <a:effectLst/>
                          <a:latin typeface="Arial" panose="020B0604020202020204" pitchFamily="34" charset="0"/>
                        </a:rPr>
                        <a:t>Net Impairment Losses Recognized in Earnings</a:t>
                      </a: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0.1 </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0.0 </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(0.0)</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extLst>
                  <a:ext uri="{0D108BD9-81ED-4DB2-BD59-A6C34878D82A}">
                    <a16:rowId xmlns:a16="http://schemas.microsoft.com/office/drawing/2014/main" val="2398024890"/>
                  </a:ext>
                </a:extLst>
              </a:tr>
              <a:tr h="168009">
                <a:tc>
                  <a:txBody>
                    <a:bodyPr/>
                    <a:lstStyle/>
                    <a:p>
                      <a:pPr algn="l" rtl="0" fontAlgn="ctr"/>
                      <a:r>
                        <a:rPr lang="en-US" sz="900" b="0" i="0" u="none" strike="noStrike">
                          <a:solidFill>
                            <a:srgbClr val="000000"/>
                          </a:solidFill>
                          <a:effectLst/>
                          <a:latin typeface="Arial" panose="020B0604020202020204" pitchFamily="34" charset="0"/>
                        </a:rPr>
                        <a:t>Unrealized Loss (Gain) on Revaluation on Financial Assets</a:t>
                      </a:r>
                      <a:r>
                        <a:rPr lang="en-US" sz="900" b="0" i="0" u="none" strike="noStrike" baseline="30000">
                          <a:solidFill>
                            <a:srgbClr val="000000"/>
                          </a:solidFill>
                          <a:effectLst/>
                          <a:latin typeface="Arial" panose="020B0604020202020204" pitchFamily="34" charset="0"/>
                        </a:rPr>
                        <a:t>(1)</a:t>
                      </a: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0.9 </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(1.6)</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extLst>
                  <a:ext uri="{0D108BD9-81ED-4DB2-BD59-A6C34878D82A}">
                    <a16:rowId xmlns:a16="http://schemas.microsoft.com/office/drawing/2014/main" val="2983837738"/>
                  </a:ext>
                </a:extLst>
              </a:tr>
              <a:tr h="168009">
                <a:tc>
                  <a:txBody>
                    <a:bodyPr/>
                    <a:lstStyle/>
                    <a:p>
                      <a:pPr algn="l" rtl="0" fontAlgn="ctr"/>
                      <a:r>
                        <a:rPr lang="en-US" sz="900" b="0" i="0" u="none" strike="noStrike">
                          <a:solidFill>
                            <a:srgbClr val="000000"/>
                          </a:solidFill>
                          <a:effectLst/>
                          <a:latin typeface="Arial" panose="020B0604020202020204" pitchFamily="34" charset="0"/>
                        </a:rPr>
                        <a:t>Change in Allowance for Credit Losses on Investments</a:t>
                      </a: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0.3 </a:t>
                      </a:r>
                    </a:p>
                  </a:txBody>
                  <a:tcPr marL="0" marR="280832" marT="0" marB="0" anchor="ctr">
                    <a:lnL>
                      <a:noFill/>
                    </a:lnL>
                    <a:lnR>
                      <a:noFill/>
                    </a:lnR>
                    <a:lnT>
                      <a:noFill/>
                    </a:lnT>
                    <a:lnB>
                      <a:noFill/>
                    </a:lnB>
                  </a:tcPr>
                </a:tc>
                <a:extLst>
                  <a:ext uri="{0D108BD9-81ED-4DB2-BD59-A6C34878D82A}">
                    <a16:rowId xmlns:a16="http://schemas.microsoft.com/office/drawing/2014/main" val="3534382370"/>
                  </a:ext>
                </a:extLst>
              </a:tr>
              <a:tr h="168009">
                <a:tc>
                  <a:txBody>
                    <a:bodyPr/>
                    <a:lstStyle/>
                    <a:p>
                      <a:pPr algn="l" rtl="0" fontAlgn="ctr"/>
                      <a:r>
                        <a:rPr lang="en-US" sz="900" b="0" i="0" u="none" strike="noStrike" dirty="0">
                          <a:solidFill>
                            <a:srgbClr val="000000"/>
                          </a:solidFill>
                          <a:effectLst/>
                          <a:latin typeface="Arial" panose="020B0604020202020204" pitchFamily="34" charset="0"/>
                        </a:rPr>
                        <a:t>Unrealized Losses / (Gains) on Investments (tax adjusted)</a:t>
                      </a:r>
                      <a:r>
                        <a:rPr lang="en-US" sz="900" b="0" i="0" u="none" strike="noStrike" baseline="30000" dirty="0">
                          <a:solidFill>
                            <a:srgbClr val="000000"/>
                          </a:solidFill>
                          <a:effectLst/>
                          <a:latin typeface="Arial" panose="020B0604020202020204" pitchFamily="34" charset="0"/>
                        </a:rPr>
                        <a:t>(1)</a:t>
                      </a:r>
                      <a:endParaRPr lang="en-US" sz="9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(0.1)</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extLst>
                  <a:ext uri="{0D108BD9-81ED-4DB2-BD59-A6C34878D82A}">
                    <a16:rowId xmlns:a16="http://schemas.microsoft.com/office/drawing/2014/main" val="2412259814"/>
                  </a:ext>
                </a:extLst>
              </a:tr>
              <a:tr h="168009">
                <a:tc>
                  <a:txBody>
                    <a:bodyPr/>
                    <a:lstStyle/>
                    <a:p>
                      <a:pPr algn="l" rtl="0" fontAlgn="ctr"/>
                      <a:r>
                        <a:rPr lang="en-US" sz="900" b="0" i="0" u="none" strike="noStrike">
                          <a:solidFill>
                            <a:srgbClr val="000000"/>
                          </a:solidFill>
                          <a:effectLst/>
                          <a:latin typeface="Arial" panose="020B0604020202020204" pitchFamily="34" charset="0"/>
                        </a:rPr>
                        <a:t>Fair Value Losses / (Gains) on investment properties</a:t>
                      </a: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0.3 </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2.0 </a:t>
                      </a:r>
                    </a:p>
                  </a:txBody>
                  <a:tcPr marL="0" marR="280832" marT="0" marB="0" anchor="ctr">
                    <a:lnL>
                      <a:noFill/>
                    </a:lnL>
                    <a:lnR>
                      <a:noFill/>
                    </a:lnR>
                    <a:lnT>
                      <a:noFill/>
                    </a:lnT>
                    <a:lnB>
                      <a:noFill/>
                    </a:lnB>
                  </a:tcPr>
                </a:tc>
                <a:extLst>
                  <a:ext uri="{0D108BD9-81ED-4DB2-BD59-A6C34878D82A}">
                    <a16:rowId xmlns:a16="http://schemas.microsoft.com/office/drawing/2014/main" val="1921060660"/>
                  </a:ext>
                </a:extLst>
              </a:tr>
              <a:tr h="327513">
                <a:tc>
                  <a:txBody>
                    <a:bodyPr/>
                    <a:lstStyle/>
                    <a:p>
                      <a:pPr algn="l" rtl="0" fontAlgn="ctr"/>
                      <a:r>
                        <a:rPr lang="en-US" sz="900" b="0" i="0" u="none" strike="noStrike" dirty="0">
                          <a:solidFill>
                            <a:srgbClr val="000000"/>
                          </a:solidFill>
                          <a:effectLst/>
                          <a:latin typeface="Arial" panose="020B0604020202020204" pitchFamily="34" charset="0"/>
                        </a:rPr>
                        <a:t>Fair value (Gain) / Loss on investment properties held through associates</a:t>
                      </a: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(1.0)</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0.9 </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0.4 </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1.5 </a:t>
                      </a:r>
                    </a:p>
                  </a:txBody>
                  <a:tcPr marL="0" marR="280832" marT="0" marB="0" anchor="ctr">
                    <a:lnL>
                      <a:noFill/>
                    </a:lnL>
                    <a:lnR>
                      <a:noFill/>
                    </a:lnR>
                    <a:lnT>
                      <a:noFill/>
                    </a:lnT>
                    <a:lnB>
                      <a:noFill/>
                    </a:lnB>
                  </a:tcPr>
                </a:tc>
                <a:extLst>
                  <a:ext uri="{0D108BD9-81ED-4DB2-BD59-A6C34878D82A}">
                    <a16:rowId xmlns:a16="http://schemas.microsoft.com/office/drawing/2014/main" val="480744977"/>
                  </a:ext>
                </a:extLst>
              </a:tr>
              <a:tr h="168009">
                <a:tc>
                  <a:txBody>
                    <a:bodyPr/>
                    <a:lstStyle/>
                    <a:p>
                      <a:pPr algn="l" rtl="0" fontAlgn="ctr"/>
                      <a:r>
                        <a:rPr lang="en-US" sz="900" b="0" i="0" u="none" strike="noStrike">
                          <a:solidFill>
                            <a:srgbClr val="000000"/>
                          </a:solidFill>
                          <a:effectLst/>
                          <a:latin typeface="Arial" panose="020B0604020202020204" pitchFamily="34" charset="0"/>
                        </a:rPr>
                        <a:t>Changes in Fair Value of Derivative Financial Liabilities</a:t>
                      </a: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4.4 </a:t>
                      </a:r>
                    </a:p>
                  </a:txBody>
                  <a:tcPr marL="0" marR="280832" marT="0" marB="0" anchor="ctr">
                    <a:lnL>
                      <a:noFill/>
                    </a:lnL>
                    <a:lnR>
                      <a:noFill/>
                    </a:lnR>
                    <a:lnT>
                      <a:noFill/>
                    </a:lnT>
                    <a:lnB>
                      <a:noFill/>
                    </a:lnB>
                  </a:tcPr>
                </a:tc>
                <a:extLst>
                  <a:ext uri="{0D108BD9-81ED-4DB2-BD59-A6C34878D82A}">
                    <a16:rowId xmlns:a16="http://schemas.microsoft.com/office/drawing/2014/main" val="2271589283"/>
                  </a:ext>
                </a:extLst>
              </a:tr>
              <a:tr h="168009">
                <a:tc>
                  <a:txBody>
                    <a:bodyPr/>
                    <a:lstStyle/>
                    <a:p>
                      <a:pPr algn="l" rtl="0" fontAlgn="ctr"/>
                      <a:r>
                        <a:rPr lang="en-US" sz="900" b="0" i="0" u="none" strike="noStrike">
                          <a:solidFill>
                            <a:srgbClr val="000000"/>
                          </a:solidFill>
                          <a:effectLst/>
                          <a:latin typeface="Arial" panose="020B0604020202020204" pitchFamily="34" charset="0"/>
                        </a:rPr>
                        <a:t>Net Foreign Exchange (Gain) / Loss (Tax Adjusted)</a:t>
                      </a:r>
                      <a:r>
                        <a:rPr lang="en-US" sz="900" b="0" i="0" u="none" strike="noStrike" baseline="30000">
                          <a:solidFill>
                            <a:srgbClr val="000000"/>
                          </a:solidFill>
                          <a:effectLst/>
                          <a:latin typeface="Arial" panose="020B0604020202020204" pitchFamily="34" charset="0"/>
                        </a:rPr>
                        <a:t>(1)</a:t>
                      </a: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(2.6)</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3.4 </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(4.9)</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(2.3)</a:t>
                      </a:r>
                    </a:p>
                  </a:txBody>
                  <a:tcPr marL="0" marR="280832" marT="0" marB="0" anchor="ctr">
                    <a:lnL>
                      <a:noFill/>
                    </a:lnL>
                    <a:lnR>
                      <a:noFill/>
                    </a:lnR>
                    <a:lnT>
                      <a:noFill/>
                    </a:lnT>
                    <a:lnB>
                      <a:noFill/>
                    </a:lnB>
                  </a:tcPr>
                </a:tc>
                <a:extLst>
                  <a:ext uri="{0D108BD9-81ED-4DB2-BD59-A6C34878D82A}">
                    <a16:rowId xmlns:a16="http://schemas.microsoft.com/office/drawing/2014/main" val="3414333336"/>
                  </a:ext>
                </a:extLst>
              </a:tr>
              <a:tr h="168009">
                <a:tc>
                  <a:txBody>
                    <a:bodyPr/>
                    <a:lstStyle/>
                    <a:p>
                      <a:pPr algn="l" rtl="0" fontAlgn="ctr"/>
                      <a:r>
                        <a:rPr lang="en-US" sz="900" b="0" i="0" u="none" strike="noStrike">
                          <a:solidFill>
                            <a:srgbClr val="000000"/>
                          </a:solidFill>
                          <a:effectLst/>
                          <a:latin typeface="Arial" panose="020B0604020202020204" pitchFamily="34" charset="0"/>
                        </a:rPr>
                        <a:t>Listing Associated Extraordinary Expenses</a:t>
                      </a:r>
                      <a:r>
                        <a:rPr lang="en-US" sz="900" b="0" i="0" u="none" strike="noStrike" baseline="30000">
                          <a:solidFill>
                            <a:srgbClr val="000000"/>
                          </a:solidFill>
                          <a:effectLst/>
                          <a:latin typeface="Arial" panose="020B0604020202020204" pitchFamily="34" charset="0"/>
                        </a:rPr>
                        <a:t>(2)</a:t>
                      </a:r>
                      <a:endParaRPr lang="en-U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rtl="0" fontAlgn="ctr"/>
                      <a:r>
                        <a:rPr lang="en-GB" sz="900" b="0" i="0" u="none" strike="noStrike" dirty="0">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4.8 </a:t>
                      </a:r>
                    </a:p>
                  </a:txBody>
                  <a:tcPr marL="0" marR="280832" marT="0" marB="0" anchor="ctr">
                    <a:lnL>
                      <a:noFill/>
                    </a:lnL>
                    <a:lnR>
                      <a:noFill/>
                    </a:lnR>
                    <a:lnT>
                      <a:noFill/>
                    </a:lnT>
                    <a:lnB>
                      <a:noFill/>
                    </a:lnB>
                  </a:tcPr>
                </a:tc>
                <a:tc>
                  <a:txBody>
                    <a:bodyPr/>
                    <a:lstStyle/>
                    <a:p>
                      <a:pPr algn="r" rtl="0" fontAlgn="ctr"/>
                      <a:r>
                        <a:rPr lang="en-GB" sz="900" b="0" i="0" u="none" strike="noStrike">
                          <a:solidFill>
                            <a:srgbClr val="000000"/>
                          </a:solidFill>
                          <a:effectLst/>
                          <a:latin typeface="Arial" panose="020B0604020202020204" pitchFamily="34" charset="0"/>
                        </a:rPr>
                        <a:t>3.4 </a:t>
                      </a:r>
                    </a:p>
                  </a:txBody>
                  <a:tcPr marL="0" marR="280832" marT="0" marB="0" anchor="ctr">
                    <a:lnL>
                      <a:noFill/>
                    </a:lnL>
                    <a:lnR>
                      <a:noFill/>
                    </a:lnR>
                    <a:lnT>
                      <a:noFill/>
                    </a:lnT>
                    <a:lnB>
                      <a:noFill/>
                    </a:lnB>
                  </a:tcPr>
                </a:tc>
                <a:extLst>
                  <a:ext uri="{0D108BD9-81ED-4DB2-BD59-A6C34878D82A}">
                    <a16:rowId xmlns:a16="http://schemas.microsoft.com/office/drawing/2014/main" val="540840827"/>
                  </a:ext>
                </a:extLst>
              </a:tr>
              <a:tr h="168009">
                <a:tc>
                  <a:txBody>
                    <a:bodyPr/>
                    <a:lstStyle/>
                    <a:p>
                      <a:pPr algn="l" rtl="0" fontAlgn="ctr"/>
                      <a:r>
                        <a:rPr lang="en-GB" sz="900" b="1" i="0" u="none" strike="noStrike">
                          <a:solidFill>
                            <a:srgbClr val="FFFFFF"/>
                          </a:solidFill>
                          <a:effectLst/>
                          <a:latin typeface="Arial" panose="020B0604020202020204" pitchFamily="34" charset="0"/>
                        </a:rPr>
                        <a:t>Core Operating Income</a:t>
                      </a:r>
                    </a:p>
                  </a:txBody>
                  <a:tcPr marL="0" marR="0" marT="0" marB="0" anchor="ctr">
                    <a:lnL>
                      <a:noFill/>
                    </a:lnL>
                    <a:lnR>
                      <a:noFill/>
                    </a:lnR>
                    <a:lnT>
                      <a:noFill/>
                    </a:lnT>
                    <a:lnB>
                      <a:noFill/>
                    </a:lnB>
                    <a:solidFill>
                      <a:srgbClr val="0D4365"/>
                    </a:solidFill>
                  </a:tcPr>
                </a:tc>
                <a:tc>
                  <a:txBody>
                    <a:bodyPr/>
                    <a:lstStyle/>
                    <a:p>
                      <a:pPr algn="r" rtl="0" fontAlgn="ctr"/>
                      <a:r>
                        <a:rPr lang="en-GB" sz="900" b="1" i="0" u="none" strike="noStrike">
                          <a:solidFill>
                            <a:srgbClr val="FFFFFF"/>
                          </a:solidFill>
                          <a:effectLst/>
                          <a:latin typeface="Arial" panose="020B0604020202020204" pitchFamily="34" charset="0"/>
                        </a:rPr>
                        <a:t>$0.3 </a:t>
                      </a:r>
                    </a:p>
                  </a:txBody>
                  <a:tcPr marL="0" marR="280832" marT="0" marB="0" anchor="ctr">
                    <a:lnL>
                      <a:noFill/>
                    </a:lnL>
                    <a:lnR>
                      <a:noFill/>
                    </a:lnR>
                    <a:lnT>
                      <a:noFill/>
                    </a:lnT>
                    <a:lnB>
                      <a:noFill/>
                    </a:lnB>
                    <a:solidFill>
                      <a:srgbClr val="0D4365"/>
                    </a:solidFill>
                  </a:tcPr>
                </a:tc>
                <a:tc>
                  <a:txBody>
                    <a:bodyPr/>
                    <a:lstStyle/>
                    <a:p>
                      <a:pPr algn="r" rtl="0" fontAlgn="ctr"/>
                      <a:r>
                        <a:rPr lang="en-GB" sz="900" b="1" i="0" u="none" strike="noStrike">
                          <a:solidFill>
                            <a:srgbClr val="FFFFFF"/>
                          </a:solidFill>
                          <a:effectLst/>
                          <a:latin typeface="Arial" panose="020B0604020202020204" pitchFamily="34" charset="0"/>
                        </a:rPr>
                        <a:t>$29.5 </a:t>
                      </a:r>
                    </a:p>
                  </a:txBody>
                  <a:tcPr marL="0" marR="280832" marT="0" marB="0" anchor="ctr">
                    <a:lnL>
                      <a:noFill/>
                    </a:lnL>
                    <a:lnR>
                      <a:noFill/>
                    </a:lnR>
                    <a:lnT>
                      <a:noFill/>
                    </a:lnT>
                    <a:lnB>
                      <a:noFill/>
                    </a:lnB>
                    <a:solidFill>
                      <a:srgbClr val="0D4365"/>
                    </a:solidFill>
                  </a:tcPr>
                </a:tc>
                <a:tc>
                  <a:txBody>
                    <a:bodyPr/>
                    <a:lstStyle/>
                    <a:p>
                      <a:pPr algn="r" rtl="0" fontAlgn="ctr"/>
                      <a:r>
                        <a:rPr lang="en-GB" sz="900" b="1" i="0" u="none" strike="noStrike">
                          <a:solidFill>
                            <a:srgbClr val="FFFFFF"/>
                          </a:solidFill>
                          <a:effectLst/>
                          <a:latin typeface="Arial" panose="020B0604020202020204" pitchFamily="34" charset="0"/>
                        </a:rPr>
                        <a:t>$21.6 </a:t>
                      </a:r>
                    </a:p>
                  </a:txBody>
                  <a:tcPr marL="0" marR="280832" marT="0" marB="0" anchor="ctr">
                    <a:lnL>
                      <a:noFill/>
                    </a:lnL>
                    <a:lnR>
                      <a:noFill/>
                    </a:lnR>
                    <a:lnT>
                      <a:noFill/>
                    </a:lnT>
                    <a:lnB>
                      <a:noFill/>
                    </a:lnB>
                    <a:solidFill>
                      <a:srgbClr val="0D4365"/>
                    </a:solidFill>
                  </a:tcPr>
                </a:tc>
                <a:tc>
                  <a:txBody>
                    <a:bodyPr/>
                    <a:lstStyle/>
                    <a:p>
                      <a:pPr algn="r" rtl="0" fontAlgn="ctr"/>
                      <a:r>
                        <a:rPr lang="en-GB" sz="900" b="1" i="0" u="none" strike="noStrike" dirty="0">
                          <a:solidFill>
                            <a:srgbClr val="FFFFFF"/>
                          </a:solidFill>
                          <a:effectLst/>
                          <a:latin typeface="Arial" panose="020B0604020202020204" pitchFamily="34" charset="0"/>
                        </a:rPr>
                        <a:t>$35.6 </a:t>
                      </a:r>
                    </a:p>
                  </a:txBody>
                  <a:tcPr marL="0" marR="280832" marT="0" marB="0" anchor="ctr">
                    <a:lnL>
                      <a:noFill/>
                    </a:lnL>
                    <a:lnR>
                      <a:noFill/>
                    </a:lnR>
                    <a:lnT>
                      <a:noFill/>
                    </a:lnT>
                    <a:lnB>
                      <a:noFill/>
                    </a:lnB>
                    <a:solidFill>
                      <a:srgbClr val="0D4365"/>
                    </a:solidFill>
                  </a:tcPr>
                </a:tc>
                <a:extLst>
                  <a:ext uri="{0D108BD9-81ED-4DB2-BD59-A6C34878D82A}">
                    <a16:rowId xmlns:a16="http://schemas.microsoft.com/office/drawing/2014/main" val="820356840"/>
                  </a:ext>
                </a:extLst>
              </a:tr>
            </a:tbl>
          </a:graphicData>
        </a:graphic>
      </p:graphicFrame>
      <p:graphicFrame>
        <p:nvGraphicFramePr>
          <p:cNvPr id="6" name="Table 5">
            <a:extLst>
              <a:ext uri="{FF2B5EF4-FFF2-40B4-BE49-F238E27FC236}">
                <a16:creationId xmlns:a16="http://schemas.microsoft.com/office/drawing/2014/main" id="{AB9E4156-A1DD-68F9-FEB6-CEDA6F0C7978}"/>
              </a:ext>
            </a:extLst>
          </p:cNvPr>
          <p:cNvGraphicFramePr>
            <a:graphicFrameLocks noGrp="1"/>
          </p:cNvGraphicFramePr>
          <p:nvPr>
            <p:extLst>
              <p:ext uri="{D42A27DB-BD31-4B8C-83A1-F6EECF244321}">
                <p14:modId xmlns:p14="http://schemas.microsoft.com/office/powerpoint/2010/main" val="670195981"/>
              </p:ext>
            </p:extLst>
          </p:nvPr>
        </p:nvGraphicFramePr>
        <p:xfrm>
          <a:off x="495300" y="3775324"/>
          <a:ext cx="8915398" cy="1992427"/>
        </p:xfrm>
        <a:graphic>
          <a:graphicData uri="http://schemas.openxmlformats.org/drawingml/2006/table">
            <a:tbl>
              <a:tblPr/>
              <a:tblGrid>
                <a:gridCol w="3178948">
                  <a:extLst>
                    <a:ext uri="{9D8B030D-6E8A-4147-A177-3AD203B41FA5}">
                      <a16:colId xmlns:a16="http://schemas.microsoft.com/office/drawing/2014/main" val="1809389070"/>
                    </a:ext>
                  </a:extLst>
                </a:gridCol>
                <a:gridCol w="956075">
                  <a:extLst>
                    <a:ext uri="{9D8B030D-6E8A-4147-A177-3AD203B41FA5}">
                      <a16:colId xmlns:a16="http://schemas.microsoft.com/office/drawing/2014/main" val="2896347308"/>
                    </a:ext>
                  </a:extLst>
                </a:gridCol>
                <a:gridCol w="956075">
                  <a:extLst>
                    <a:ext uri="{9D8B030D-6E8A-4147-A177-3AD203B41FA5}">
                      <a16:colId xmlns:a16="http://schemas.microsoft.com/office/drawing/2014/main" val="2901978941"/>
                    </a:ext>
                  </a:extLst>
                </a:gridCol>
                <a:gridCol w="956075">
                  <a:extLst>
                    <a:ext uri="{9D8B030D-6E8A-4147-A177-3AD203B41FA5}">
                      <a16:colId xmlns:a16="http://schemas.microsoft.com/office/drawing/2014/main" val="3160289926"/>
                    </a:ext>
                  </a:extLst>
                </a:gridCol>
                <a:gridCol w="956075">
                  <a:extLst>
                    <a:ext uri="{9D8B030D-6E8A-4147-A177-3AD203B41FA5}">
                      <a16:colId xmlns:a16="http://schemas.microsoft.com/office/drawing/2014/main" val="2543493062"/>
                    </a:ext>
                  </a:extLst>
                </a:gridCol>
                <a:gridCol w="956075">
                  <a:extLst>
                    <a:ext uri="{9D8B030D-6E8A-4147-A177-3AD203B41FA5}">
                      <a16:colId xmlns:a16="http://schemas.microsoft.com/office/drawing/2014/main" val="861164438"/>
                    </a:ext>
                  </a:extLst>
                </a:gridCol>
                <a:gridCol w="956075">
                  <a:extLst>
                    <a:ext uri="{9D8B030D-6E8A-4147-A177-3AD203B41FA5}">
                      <a16:colId xmlns:a16="http://schemas.microsoft.com/office/drawing/2014/main" val="1429281212"/>
                    </a:ext>
                  </a:extLst>
                </a:gridCol>
              </a:tblGrid>
              <a:tr h="176321">
                <a:tc>
                  <a:txBody>
                    <a:bodyPr/>
                    <a:lstStyle/>
                    <a:p>
                      <a:pPr algn="l" fontAlgn="ctr"/>
                      <a:r>
                        <a:rPr lang="en-GB"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093F66"/>
                    </a:solidFill>
                  </a:tcPr>
                </a:tc>
                <a:tc gridSpan="2">
                  <a:txBody>
                    <a:bodyPr/>
                    <a:lstStyle/>
                    <a:p>
                      <a:pPr algn="ctr" fontAlgn="ctr"/>
                      <a:r>
                        <a:rPr lang="en-GB" sz="800" b="1" i="0" u="none" strike="noStrike">
                          <a:solidFill>
                            <a:srgbClr val="FFFFFF"/>
                          </a:solidFill>
                          <a:effectLst/>
                          <a:latin typeface="Calibri" panose="020F0502020204030204" pitchFamily="34" charset="0"/>
                        </a:rPr>
                        <a:t>U.S. GAAP (Unaudited)</a:t>
                      </a:r>
                    </a:p>
                  </a:txBody>
                  <a:tcPr marL="0" marR="0" marT="0" marB="0" anchor="ctr">
                    <a:lnL>
                      <a:noFill/>
                    </a:lnL>
                    <a:lnR w="12700" cap="flat" cmpd="sng" algn="ctr">
                      <a:solidFill>
                        <a:srgbClr val="0051A5"/>
                      </a:solidFill>
                      <a:prstDash val="dash"/>
                      <a:round/>
                      <a:headEnd type="none" w="med" len="med"/>
                      <a:tailEnd type="none" w="med" len="med"/>
                    </a:lnR>
                    <a:lnT>
                      <a:noFill/>
                    </a:lnT>
                    <a:lnB>
                      <a:noFill/>
                    </a:lnB>
                    <a:solidFill>
                      <a:srgbClr val="093F66"/>
                    </a:solidFill>
                  </a:tcPr>
                </a:tc>
                <a:tc hMerge="1">
                  <a:txBody>
                    <a:bodyPr/>
                    <a:lstStyle/>
                    <a:p>
                      <a:endParaRPr lang="en-GB"/>
                    </a:p>
                  </a:txBody>
                  <a:tcPr/>
                </a:tc>
                <a:tc gridSpan="2">
                  <a:txBody>
                    <a:bodyPr/>
                    <a:lstStyle/>
                    <a:p>
                      <a:pPr algn="ctr" fontAlgn="ctr"/>
                      <a:r>
                        <a:rPr lang="en-GB" sz="800" b="1" i="0" u="none" strike="noStrike">
                          <a:solidFill>
                            <a:srgbClr val="FFFFFF"/>
                          </a:solidFill>
                          <a:effectLst/>
                          <a:latin typeface="Calibri" panose="020F0502020204030204" pitchFamily="34" charset="0"/>
                        </a:rPr>
                        <a:t>U.S. GAAP (Unaudited)</a:t>
                      </a:r>
                    </a:p>
                  </a:txBody>
                  <a:tcPr marL="0" marR="0" marT="0" marB="0" anchor="ctr">
                    <a:lnL w="12700" cap="flat" cmpd="sng" algn="ctr">
                      <a:solidFill>
                        <a:srgbClr val="0051A5"/>
                      </a:solidFill>
                      <a:prstDash val="dash"/>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93F66"/>
                    </a:solidFill>
                  </a:tcPr>
                </a:tc>
                <a:tc hMerge="1">
                  <a:txBody>
                    <a:bodyPr/>
                    <a:lstStyle/>
                    <a:p>
                      <a:endParaRPr lang="en-GB"/>
                    </a:p>
                  </a:txBody>
                  <a:tcPr/>
                </a:tc>
                <a:tc gridSpan="2">
                  <a:txBody>
                    <a:bodyPr/>
                    <a:lstStyle/>
                    <a:p>
                      <a:pPr algn="ctr" fontAlgn="ctr"/>
                      <a:r>
                        <a:rPr lang="en-GB" sz="800" b="1" i="0" u="none" strike="noStrike">
                          <a:solidFill>
                            <a:srgbClr val="FFFFFF"/>
                          </a:solidFill>
                          <a:effectLst/>
                          <a:latin typeface="Calibri" panose="020F0502020204030204" pitchFamily="34" charset="0"/>
                        </a:rPr>
                        <a:t>U.S. GAAP (Unaudited)</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093F66"/>
                    </a:solidFill>
                  </a:tcPr>
                </a:tc>
                <a:tc hMerge="1">
                  <a:txBody>
                    <a:bodyPr/>
                    <a:lstStyle/>
                    <a:p>
                      <a:endParaRPr lang="en-GB"/>
                    </a:p>
                  </a:txBody>
                  <a:tcPr/>
                </a:tc>
                <a:extLst>
                  <a:ext uri="{0D108BD9-81ED-4DB2-BD59-A6C34878D82A}">
                    <a16:rowId xmlns:a16="http://schemas.microsoft.com/office/drawing/2014/main" val="727961054"/>
                  </a:ext>
                </a:extLst>
              </a:tr>
              <a:tr h="183374">
                <a:tc>
                  <a:txBody>
                    <a:bodyPr/>
                    <a:lstStyle/>
                    <a:p>
                      <a:pPr algn="l" fontAlgn="b"/>
                      <a:r>
                        <a:rPr lang="en-GB" sz="8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D4365"/>
                    </a:solidFill>
                  </a:tcPr>
                </a:tc>
                <a:tc gridSpan="2">
                  <a:txBody>
                    <a:bodyPr/>
                    <a:lstStyle/>
                    <a:p>
                      <a:pPr algn="ctr" fontAlgn="b"/>
                      <a:r>
                        <a:rPr lang="en-GB" sz="800" b="1" i="0" u="none" strike="noStrike">
                          <a:solidFill>
                            <a:srgbClr val="FFFFFF"/>
                          </a:solidFill>
                          <a:effectLst/>
                          <a:latin typeface="Calibri" panose="020F0502020204030204" pitchFamily="34" charset="0"/>
                        </a:rPr>
                        <a:t>Year Ended December 31,</a:t>
                      </a:r>
                    </a:p>
                  </a:txBody>
                  <a:tcPr marL="0" marR="0" marT="0" marB="0" anchor="b">
                    <a:lnL>
                      <a:noFill/>
                    </a:lnL>
                    <a:lnR w="12700" cap="flat" cmpd="sng" algn="ctr">
                      <a:solidFill>
                        <a:srgbClr val="0051A5"/>
                      </a:solidFill>
                      <a:prstDash val="dash"/>
                      <a:round/>
                      <a:headEnd type="none" w="med" len="med"/>
                      <a:tailEnd type="none" w="med" len="med"/>
                    </a:lnR>
                    <a:lnT>
                      <a:noFill/>
                    </a:lnT>
                    <a:lnB>
                      <a:noFill/>
                    </a:lnB>
                    <a:solidFill>
                      <a:srgbClr val="0D4365"/>
                    </a:solidFill>
                  </a:tcPr>
                </a:tc>
                <a:tc hMerge="1">
                  <a:txBody>
                    <a:bodyPr/>
                    <a:lstStyle/>
                    <a:p>
                      <a:endParaRPr lang="en-GB"/>
                    </a:p>
                  </a:txBody>
                  <a:tcPr/>
                </a:tc>
                <a:tc gridSpan="2">
                  <a:txBody>
                    <a:bodyPr/>
                    <a:lstStyle/>
                    <a:p>
                      <a:pPr algn="ctr" fontAlgn="b"/>
                      <a:r>
                        <a:rPr lang="en-GB" sz="800" b="1" i="0" u="none" strike="noStrike">
                          <a:solidFill>
                            <a:srgbClr val="FFFFFF"/>
                          </a:solidFill>
                          <a:effectLst/>
                          <a:latin typeface="Calibri" panose="020F0502020204030204" pitchFamily="34" charset="0"/>
                        </a:rPr>
                        <a:t>Quarter Ended Septemer 30,</a:t>
                      </a:r>
                    </a:p>
                  </a:txBody>
                  <a:tcPr marL="0" marR="0" marT="0" marB="0" anchor="b">
                    <a:lnL w="12700" cap="flat" cmpd="sng" algn="ctr">
                      <a:solidFill>
                        <a:srgbClr val="0051A5"/>
                      </a:solidFill>
                      <a:prstDash val="dash"/>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D4365"/>
                    </a:solidFill>
                  </a:tcPr>
                </a:tc>
                <a:tc hMerge="1">
                  <a:txBody>
                    <a:bodyPr/>
                    <a:lstStyle/>
                    <a:p>
                      <a:endParaRPr lang="en-GB"/>
                    </a:p>
                  </a:txBody>
                  <a:tcPr/>
                </a:tc>
                <a:tc gridSpan="2">
                  <a:txBody>
                    <a:bodyPr/>
                    <a:lstStyle/>
                    <a:p>
                      <a:pPr algn="ctr" fontAlgn="b"/>
                      <a:r>
                        <a:rPr lang="en-US" sz="800" b="1" i="0" u="none" strike="noStrike">
                          <a:solidFill>
                            <a:srgbClr val="FFFFFF"/>
                          </a:solidFill>
                          <a:effectLst/>
                          <a:latin typeface="Calibri" panose="020F0502020204030204" pitchFamily="34" charset="0"/>
                        </a:rPr>
                        <a:t>Nine Months Ended September 30,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D4365"/>
                    </a:solidFill>
                  </a:tcPr>
                </a:tc>
                <a:tc hMerge="1">
                  <a:txBody>
                    <a:bodyPr/>
                    <a:lstStyle/>
                    <a:p>
                      <a:endParaRPr lang="en-GB"/>
                    </a:p>
                  </a:txBody>
                  <a:tcPr/>
                </a:tc>
                <a:extLst>
                  <a:ext uri="{0D108BD9-81ED-4DB2-BD59-A6C34878D82A}">
                    <a16:rowId xmlns:a16="http://schemas.microsoft.com/office/drawing/2014/main" val="288890723"/>
                  </a:ext>
                </a:extLst>
              </a:tr>
              <a:tr h="183374">
                <a:tc>
                  <a:txBody>
                    <a:bodyPr/>
                    <a:lstStyle/>
                    <a:p>
                      <a:pPr algn="l" fontAlgn="b"/>
                      <a:r>
                        <a:rPr lang="en-GB" sz="800" b="1" i="1"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40B4E5"/>
                    </a:solidFill>
                  </a:tcPr>
                </a:tc>
                <a:tc>
                  <a:txBody>
                    <a:bodyPr/>
                    <a:lstStyle/>
                    <a:p>
                      <a:pPr algn="ctr" fontAlgn="b"/>
                      <a:r>
                        <a:rPr lang="en-GB" sz="800" b="1" i="0" u="none" strike="noStrike">
                          <a:solidFill>
                            <a:srgbClr val="FFFFFF"/>
                          </a:solidFill>
                          <a:effectLst/>
                          <a:latin typeface="Calibri" panose="020F0502020204030204" pitchFamily="34" charset="0"/>
                        </a:rPr>
                        <a:t>2021</a:t>
                      </a:r>
                    </a:p>
                  </a:txBody>
                  <a:tcPr marL="0" marR="0" marT="0" marB="0" anchor="b">
                    <a:lnL>
                      <a:noFill/>
                    </a:lnL>
                    <a:lnR>
                      <a:noFill/>
                    </a:lnR>
                    <a:lnT>
                      <a:noFill/>
                    </a:lnT>
                    <a:lnB>
                      <a:noFill/>
                    </a:lnB>
                    <a:solidFill>
                      <a:srgbClr val="40B4E5"/>
                    </a:solidFill>
                  </a:tcPr>
                </a:tc>
                <a:tc>
                  <a:txBody>
                    <a:bodyPr/>
                    <a:lstStyle/>
                    <a:p>
                      <a:pPr algn="ctr" fontAlgn="b"/>
                      <a:r>
                        <a:rPr lang="en-GB" sz="800" b="1" i="0" u="none" strike="noStrike">
                          <a:solidFill>
                            <a:srgbClr val="FFFFFF"/>
                          </a:solidFill>
                          <a:effectLst/>
                          <a:latin typeface="Calibri" panose="020F0502020204030204" pitchFamily="34" charset="0"/>
                        </a:rPr>
                        <a:t>2022</a:t>
                      </a:r>
                    </a:p>
                  </a:txBody>
                  <a:tcPr marL="0" marR="0" marT="0" marB="0" anchor="b">
                    <a:lnL>
                      <a:noFill/>
                    </a:lnL>
                    <a:lnR w="12700" cap="flat" cmpd="sng" algn="ctr">
                      <a:solidFill>
                        <a:srgbClr val="0051A5"/>
                      </a:solidFill>
                      <a:prstDash val="dash"/>
                      <a:round/>
                      <a:headEnd type="none" w="med" len="med"/>
                      <a:tailEnd type="none" w="med" len="med"/>
                    </a:lnR>
                    <a:lnT>
                      <a:noFill/>
                    </a:lnT>
                    <a:lnB>
                      <a:noFill/>
                    </a:lnB>
                    <a:solidFill>
                      <a:srgbClr val="40B4E5"/>
                    </a:solidFill>
                  </a:tcPr>
                </a:tc>
                <a:tc>
                  <a:txBody>
                    <a:bodyPr/>
                    <a:lstStyle/>
                    <a:p>
                      <a:pPr algn="ctr" fontAlgn="b"/>
                      <a:r>
                        <a:rPr lang="en-GB" sz="800" b="1" i="0" u="none" strike="noStrike">
                          <a:solidFill>
                            <a:srgbClr val="FFFFFF"/>
                          </a:solidFill>
                          <a:effectLst/>
                          <a:latin typeface="Calibri" panose="020F0502020204030204" pitchFamily="34" charset="0"/>
                        </a:rPr>
                        <a:t>2022</a:t>
                      </a:r>
                    </a:p>
                  </a:txBody>
                  <a:tcPr marL="0" marR="0" marT="0" marB="0" anchor="b">
                    <a:lnL w="12700" cap="flat" cmpd="sng" algn="ctr">
                      <a:solidFill>
                        <a:srgbClr val="0051A5"/>
                      </a:solidFill>
                      <a:prstDash val="dash"/>
                      <a:round/>
                      <a:headEnd type="none" w="med" len="med"/>
                      <a:tailEnd type="none" w="med" len="med"/>
                    </a:lnL>
                    <a:lnR>
                      <a:noFill/>
                    </a:lnR>
                    <a:lnT>
                      <a:noFill/>
                    </a:lnT>
                    <a:lnB>
                      <a:noFill/>
                    </a:lnB>
                    <a:solidFill>
                      <a:srgbClr val="40B4E5"/>
                    </a:solidFill>
                  </a:tcPr>
                </a:tc>
                <a:tc>
                  <a:txBody>
                    <a:bodyPr/>
                    <a:lstStyle/>
                    <a:p>
                      <a:pPr algn="ctr" fontAlgn="b"/>
                      <a:r>
                        <a:rPr lang="en-GB" sz="800" b="1" i="0" u="none" strike="noStrike">
                          <a:solidFill>
                            <a:srgbClr val="FFFFFF"/>
                          </a:solidFill>
                          <a:effectLst/>
                          <a:latin typeface="Calibri" panose="020F0502020204030204" pitchFamily="34" charset="0"/>
                        </a:rPr>
                        <a:t>2023</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40B4E5"/>
                    </a:solidFill>
                  </a:tcPr>
                </a:tc>
                <a:tc>
                  <a:txBody>
                    <a:bodyPr/>
                    <a:lstStyle/>
                    <a:p>
                      <a:pPr algn="ctr" fontAlgn="b"/>
                      <a:r>
                        <a:rPr lang="en-GB" sz="800" b="1" i="0" u="none" strike="noStrike">
                          <a:solidFill>
                            <a:srgbClr val="FFFFFF"/>
                          </a:solidFill>
                          <a:effectLst/>
                          <a:latin typeface="Calibri" panose="020F0502020204030204" pitchFamily="34" charset="0"/>
                        </a:rPr>
                        <a:t>2022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40B4E5"/>
                    </a:solidFill>
                  </a:tcPr>
                </a:tc>
                <a:tc>
                  <a:txBody>
                    <a:bodyPr/>
                    <a:lstStyle/>
                    <a:p>
                      <a:pPr algn="ctr" fontAlgn="b"/>
                      <a:r>
                        <a:rPr lang="en-GB" sz="800" b="1" i="0" u="none" strike="noStrike">
                          <a:solidFill>
                            <a:srgbClr val="FFFFFF"/>
                          </a:solidFill>
                          <a:effectLst/>
                          <a:latin typeface="Calibri" panose="020F0502020204030204" pitchFamily="34" charset="0"/>
                        </a:rPr>
                        <a:t>2023</a:t>
                      </a:r>
                    </a:p>
                  </a:txBody>
                  <a:tcPr marL="0" marR="0" marT="0" marB="0" anchor="b">
                    <a:lnL>
                      <a:noFill/>
                    </a:lnL>
                    <a:lnR>
                      <a:noFill/>
                    </a:lnR>
                    <a:lnT>
                      <a:noFill/>
                    </a:lnT>
                    <a:lnB>
                      <a:noFill/>
                    </a:lnB>
                    <a:solidFill>
                      <a:srgbClr val="40B4E5"/>
                    </a:solidFill>
                  </a:tcPr>
                </a:tc>
                <a:extLst>
                  <a:ext uri="{0D108BD9-81ED-4DB2-BD59-A6C34878D82A}">
                    <a16:rowId xmlns:a16="http://schemas.microsoft.com/office/drawing/2014/main" val="3933391577"/>
                  </a:ext>
                </a:extLst>
              </a:tr>
              <a:tr h="176321">
                <a:tc>
                  <a:txBody>
                    <a:bodyPr/>
                    <a:lstStyle/>
                    <a:p>
                      <a:pPr algn="l" rtl="0" fontAlgn="ctr"/>
                      <a:r>
                        <a:rPr lang="en-US" sz="700" b="0" i="0" u="none" strike="noStrike">
                          <a:solidFill>
                            <a:srgbClr val="000000"/>
                          </a:solidFill>
                          <a:effectLst/>
                          <a:latin typeface="Calibri" panose="020F0502020204030204" pitchFamily="34" charset="0"/>
                        </a:rPr>
                        <a:t>Net Income For the Period</a:t>
                      </a:r>
                    </a:p>
                  </a:txBody>
                  <a:tcPr marL="0" marR="0" marT="0" marB="0" anchor="ctr">
                    <a:lnL>
                      <a:noFill/>
                    </a:lnL>
                    <a:lnR>
                      <a:noFill/>
                    </a:lnR>
                    <a:lnT>
                      <a:noFill/>
                    </a:lnT>
                    <a:lnB>
                      <a:noFill/>
                    </a:lnB>
                  </a:tcPr>
                </a:tc>
                <a:tc>
                  <a:txBody>
                    <a:bodyPr/>
                    <a:lstStyle/>
                    <a:p>
                      <a:pPr algn="ctr" rtl="0" fontAlgn="ctr"/>
                      <a:r>
                        <a:rPr lang="en-GB" sz="700" b="1" i="0" u="none" strike="noStrike">
                          <a:solidFill>
                            <a:srgbClr val="000000"/>
                          </a:solidFill>
                          <a:effectLst/>
                          <a:latin typeface="Calibri" panose="020F0502020204030204" pitchFamily="34" charset="0"/>
                        </a:rPr>
                        <a:t>$46.7 </a:t>
                      </a:r>
                    </a:p>
                  </a:txBody>
                  <a:tcPr marL="0" marR="0" marT="0" marB="0" anchor="ctr">
                    <a:lnL>
                      <a:noFill/>
                    </a:lnL>
                    <a:lnR>
                      <a:noFill/>
                    </a:lnR>
                    <a:lnT>
                      <a:noFill/>
                    </a:lnT>
                    <a:lnB>
                      <a:noFill/>
                    </a:lnB>
                  </a:tcPr>
                </a:tc>
                <a:tc>
                  <a:txBody>
                    <a:bodyPr/>
                    <a:lstStyle/>
                    <a:p>
                      <a:pPr algn="ctr" rtl="0" fontAlgn="ctr"/>
                      <a:r>
                        <a:rPr lang="en-GB" sz="700" b="1" i="0" u="none" strike="noStrike">
                          <a:solidFill>
                            <a:srgbClr val="000000"/>
                          </a:solidFill>
                          <a:effectLst/>
                          <a:latin typeface="Calibri" panose="020F0502020204030204" pitchFamily="34" charset="0"/>
                        </a:rPr>
                        <a:t>$89.8 </a:t>
                      </a: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ctr" rtl="0" fontAlgn="ctr"/>
                      <a:r>
                        <a:rPr lang="en-GB" sz="700" b="1" i="0" u="none" strike="noStrike">
                          <a:solidFill>
                            <a:srgbClr val="000000"/>
                          </a:solidFill>
                          <a:effectLst/>
                          <a:latin typeface="Calibri" panose="020F0502020204030204" pitchFamily="34" charset="0"/>
                        </a:rPr>
                        <a:t>$22.6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ctr" rtl="0" fontAlgn="ctr"/>
                      <a:r>
                        <a:rPr lang="en-GB" sz="700" b="1" i="0" u="none" strike="noStrike">
                          <a:solidFill>
                            <a:srgbClr val="000000"/>
                          </a:solidFill>
                          <a:effectLst/>
                          <a:latin typeface="Calibri" panose="020F0502020204030204" pitchFamily="34" charset="0"/>
                        </a:rPr>
                        <a:t>$10.9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700" b="1" i="0" u="none" strike="noStrike">
                          <a:solidFill>
                            <a:srgbClr val="000000"/>
                          </a:solidFill>
                          <a:effectLst/>
                          <a:latin typeface="Calibri" panose="020F0502020204030204" pitchFamily="34" charset="0"/>
                        </a:rPr>
                        <a:t>$66.8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GB" sz="700" b="1" i="0" u="none" strike="noStrike">
                          <a:solidFill>
                            <a:srgbClr val="000000"/>
                          </a:solidFill>
                          <a:effectLst/>
                          <a:latin typeface="Calibri" panose="020F0502020204030204" pitchFamily="34" charset="0"/>
                        </a:rPr>
                        <a:t>$85.2 </a:t>
                      </a:r>
                    </a:p>
                  </a:txBody>
                  <a:tcPr marL="0" marR="0" marT="0" marB="0" anchor="ctr">
                    <a:lnL>
                      <a:noFill/>
                    </a:lnL>
                    <a:lnR>
                      <a:noFill/>
                    </a:lnR>
                    <a:lnT>
                      <a:noFill/>
                    </a:lnT>
                    <a:lnB>
                      <a:noFill/>
                    </a:lnB>
                  </a:tcPr>
                </a:tc>
                <a:extLst>
                  <a:ext uri="{0D108BD9-81ED-4DB2-BD59-A6C34878D82A}">
                    <a16:rowId xmlns:a16="http://schemas.microsoft.com/office/drawing/2014/main" val="1915937080"/>
                  </a:ext>
                </a:extLst>
              </a:tr>
              <a:tr h="176321">
                <a:tc>
                  <a:txBody>
                    <a:bodyPr/>
                    <a:lstStyle/>
                    <a:p>
                      <a:pPr algn="just" fontAlgn="ctr"/>
                      <a:r>
                        <a:rPr lang="en-US" sz="700" b="0" i="0" u="none" strike="noStrike">
                          <a:solidFill>
                            <a:srgbClr val="000000"/>
                          </a:solidFill>
                          <a:effectLst/>
                          <a:latin typeface="Calibri" panose="020F0502020204030204" pitchFamily="34" charset="0"/>
                        </a:rPr>
                        <a:t>Net realized (gain) loss on investments (tax adjusted) </a:t>
                      </a:r>
                      <a:r>
                        <a:rPr lang="en-US" sz="700" b="0" i="0" u="none" strike="noStrike" baseline="30000">
                          <a:solidFill>
                            <a:srgbClr val="000000"/>
                          </a:solidFill>
                          <a:effectLst/>
                          <a:latin typeface="Arial" panose="020B0604020202020204" pitchFamily="34" charset="0"/>
                        </a:rPr>
                        <a:t>(1)</a:t>
                      </a:r>
                      <a:r>
                        <a:rPr lang="en-US" sz="7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(0.3)</a:t>
                      </a: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0.7 </a:t>
                      </a: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0.6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(4.7)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0.6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(4.7)</a:t>
                      </a:r>
                    </a:p>
                  </a:txBody>
                  <a:tcPr marL="0" marR="0" marT="0" marB="0" anchor="ctr">
                    <a:lnL>
                      <a:noFill/>
                    </a:lnL>
                    <a:lnR>
                      <a:noFill/>
                    </a:lnR>
                    <a:lnT>
                      <a:noFill/>
                    </a:lnT>
                    <a:lnB>
                      <a:noFill/>
                    </a:lnB>
                  </a:tcPr>
                </a:tc>
                <a:extLst>
                  <a:ext uri="{0D108BD9-81ED-4DB2-BD59-A6C34878D82A}">
                    <a16:rowId xmlns:a16="http://schemas.microsoft.com/office/drawing/2014/main" val="1843496123"/>
                  </a:ext>
                </a:extLst>
              </a:tr>
              <a:tr h="179847">
                <a:tc>
                  <a:txBody>
                    <a:bodyPr/>
                    <a:lstStyle/>
                    <a:p>
                      <a:pPr algn="just" fontAlgn="ctr"/>
                      <a:r>
                        <a:rPr lang="en-US" sz="700" b="0" i="0" u="none" strike="noStrike">
                          <a:solidFill>
                            <a:srgbClr val="000000"/>
                          </a:solidFill>
                          <a:effectLst/>
                          <a:latin typeface="Calibri" panose="020F0502020204030204" pitchFamily="34" charset="0"/>
                        </a:rPr>
                        <a:t>Net unrealized (gain) loss on investments (tax adjusted) </a:t>
                      </a:r>
                      <a:r>
                        <a:rPr lang="en-US" sz="700" b="0" i="0" u="none" strike="noStrike" baseline="30000">
                          <a:solidFill>
                            <a:srgbClr val="000000"/>
                          </a:solidFill>
                          <a:effectLst/>
                          <a:latin typeface="Arial" panose="020B0604020202020204" pitchFamily="34" charset="0"/>
                        </a:rPr>
                        <a:t>(1)</a:t>
                      </a:r>
                      <a:r>
                        <a:rPr lang="en-US" sz="700" b="0" i="0" u="none" strike="noStrike">
                          <a:solidFill>
                            <a:srgbClr val="000000"/>
                          </a:solidFill>
                          <a:effectLst/>
                          <a:latin typeface="Arial" panose="020B0604020202020204" pitchFamily="34" charset="0"/>
                        </a:rPr>
                        <a:t> </a:t>
                      </a: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3.8 </a:t>
                      </a: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5.3 </a:t>
                      </a: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(0.1)</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5.8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7.0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(2.1)</a:t>
                      </a:r>
                    </a:p>
                  </a:txBody>
                  <a:tcPr marL="0" marR="0" marT="0" marB="0" anchor="ctr">
                    <a:lnL>
                      <a:noFill/>
                    </a:lnL>
                    <a:lnR>
                      <a:noFill/>
                    </a:lnR>
                    <a:lnT>
                      <a:noFill/>
                    </a:lnT>
                    <a:lnB>
                      <a:noFill/>
                    </a:lnB>
                  </a:tcPr>
                </a:tc>
                <a:extLst>
                  <a:ext uri="{0D108BD9-81ED-4DB2-BD59-A6C34878D82A}">
                    <a16:rowId xmlns:a16="http://schemas.microsoft.com/office/drawing/2014/main" val="2948403803"/>
                  </a:ext>
                </a:extLst>
              </a:tr>
              <a:tr h="211585">
                <a:tc>
                  <a:txBody>
                    <a:bodyPr/>
                    <a:lstStyle/>
                    <a:p>
                      <a:pPr algn="just" fontAlgn="ctr"/>
                      <a:r>
                        <a:rPr lang="en-US" sz="700" b="0" i="0" u="none" strike="noStrike">
                          <a:solidFill>
                            <a:srgbClr val="000000"/>
                          </a:solidFill>
                          <a:effectLst/>
                          <a:latin typeface="Calibri" panose="020F0502020204030204" pitchFamily="34" charset="0"/>
                        </a:rPr>
                        <a:t>Change in allowance for credit losses on investments  (tax adjusted)</a:t>
                      </a:r>
                      <a:r>
                        <a:rPr lang="en-US" sz="700" b="0" i="0" u="none" strike="noStrike" baseline="30000">
                          <a:solidFill>
                            <a:srgbClr val="000000"/>
                          </a:solidFill>
                          <a:effectLst/>
                          <a:latin typeface="Calibri" panose="020F0502020204030204" pitchFamily="34" charset="0"/>
                        </a:rPr>
                        <a:t>(1)</a:t>
                      </a: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0.2 </a:t>
                      </a: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0.1 </a:t>
                      </a: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(0.7)</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0.1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(0.2)</a:t>
                      </a:r>
                    </a:p>
                  </a:txBody>
                  <a:tcPr marL="0" marR="0" marT="0" marB="0" anchor="ctr">
                    <a:lnL>
                      <a:noFill/>
                    </a:lnL>
                    <a:lnR>
                      <a:noFill/>
                    </a:lnR>
                    <a:lnT>
                      <a:noFill/>
                    </a:lnT>
                    <a:lnB>
                      <a:noFill/>
                    </a:lnB>
                  </a:tcPr>
                </a:tc>
                <a:extLst>
                  <a:ext uri="{0D108BD9-81ED-4DB2-BD59-A6C34878D82A}">
                    <a16:rowId xmlns:a16="http://schemas.microsoft.com/office/drawing/2014/main" val="3514348778"/>
                  </a:ext>
                </a:extLst>
              </a:tr>
              <a:tr h="176321">
                <a:tc>
                  <a:txBody>
                    <a:bodyPr/>
                    <a:lstStyle/>
                    <a:p>
                      <a:pPr algn="l" fontAlgn="ctr"/>
                      <a:r>
                        <a:rPr lang="en-US" sz="700" b="0" i="0" u="none" strike="noStrike">
                          <a:solidFill>
                            <a:srgbClr val="000000"/>
                          </a:solidFill>
                          <a:effectLst/>
                          <a:latin typeface="Calibri" panose="020F0502020204030204" pitchFamily="34" charset="0"/>
                        </a:rPr>
                        <a:t>Change in fair value of derivative financial liabilities </a:t>
                      </a: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(0.7)</a:t>
                      </a: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(4.6)</a:t>
                      </a: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0.1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17.2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20.5 </a:t>
                      </a:r>
                    </a:p>
                  </a:txBody>
                  <a:tcPr marL="0" marR="0" marT="0" marB="0" anchor="ctr">
                    <a:lnL>
                      <a:noFill/>
                    </a:lnL>
                    <a:lnR>
                      <a:noFill/>
                    </a:lnR>
                    <a:lnT>
                      <a:noFill/>
                    </a:lnT>
                    <a:lnB>
                      <a:noFill/>
                    </a:lnB>
                  </a:tcPr>
                </a:tc>
                <a:extLst>
                  <a:ext uri="{0D108BD9-81ED-4DB2-BD59-A6C34878D82A}">
                    <a16:rowId xmlns:a16="http://schemas.microsoft.com/office/drawing/2014/main" val="2412556239"/>
                  </a:ext>
                </a:extLst>
              </a:tr>
              <a:tr h="176321">
                <a:tc>
                  <a:txBody>
                    <a:bodyPr/>
                    <a:lstStyle/>
                    <a:p>
                      <a:pPr algn="l" fontAlgn="ctr"/>
                      <a:r>
                        <a:rPr lang="en-US" sz="700" b="0" i="0" u="none" strike="noStrike" dirty="0">
                          <a:solidFill>
                            <a:srgbClr val="000000"/>
                          </a:solidFill>
                          <a:effectLst/>
                          <a:latin typeface="Calibri" panose="020F0502020204030204" pitchFamily="34" charset="0"/>
                        </a:rPr>
                        <a:t>Expenses related to conversion of warrants in cash </a:t>
                      </a:r>
                      <a:r>
                        <a:rPr lang="en-US" sz="700" b="0" i="0" u="none" strike="noStrike" baseline="30000" dirty="0">
                          <a:solidFill>
                            <a:srgbClr val="000000"/>
                          </a:solidFill>
                          <a:effectLst/>
                          <a:latin typeface="Calibri" panose="020F0502020204030204" pitchFamily="34" charset="0"/>
                        </a:rPr>
                        <a:t>(3)</a:t>
                      </a:r>
                      <a:endParaRPr lang="en-US" sz="7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2.0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2.0 </a:t>
                      </a:r>
                    </a:p>
                  </a:txBody>
                  <a:tcPr marL="0" marR="0" marT="0" marB="0" anchor="ctr">
                    <a:lnL>
                      <a:noFill/>
                    </a:lnL>
                    <a:lnR>
                      <a:noFill/>
                    </a:lnR>
                    <a:lnT>
                      <a:noFill/>
                    </a:lnT>
                    <a:lnB>
                      <a:noFill/>
                    </a:lnB>
                  </a:tcPr>
                </a:tc>
                <a:extLst>
                  <a:ext uri="{0D108BD9-81ED-4DB2-BD59-A6C34878D82A}">
                    <a16:rowId xmlns:a16="http://schemas.microsoft.com/office/drawing/2014/main" val="3410424556"/>
                  </a:ext>
                </a:extLst>
              </a:tr>
              <a:tr h="176321">
                <a:tc>
                  <a:txBody>
                    <a:bodyPr/>
                    <a:lstStyle/>
                    <a:p>
                      <a:pPr algn="just" fontAlgn="ctr"/>
                      <a:r>
                        <a:rPr lang="en-US" sz="700" b="0" i="0" u="none" strike="noStrike">
                          <a:solidFill>
                            <a:srgbClr val="000000"/>
                          </a:solidFill>
                          <a:effectLst/>
                          <a:latin typeface="Calibri" panose="020F0502020204030204" pitchFamily="34" charset="0"/>
                        </a:rPr>
                        <a:t>Net foreign exchange loss (gain) (tax adjusted) </a:t>
                      </a:r>
                      <a:r>
                        <a:rPr lang="en-US" sz="700" b="0" i="0" u="none" strike="noStrike" baseline="30000">
                          <a:solidFill>
                            <a:srgbClr val="000000"/>
                          </a:solidFill>
                          <a:effectLst/>
                          <a:latin typeface="Arial" panose="020B0604020202020204" pitchFamily="34" charset="0"/>
                        </a:rPr>
                        <a:t>(1)</a:t>
                      </a: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3.3 </a:t>
                      </a:r>
                    </a:p>
                  </a:txBody>
                  <a:tcPr marL="0" marR="0" marT="0" marB="0" anchor="ctr">
                    <a:lnL>
                      <a:noFill/>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2.9 </a:t>
                      </a:r>
                    </a:p>
                  </a:txBody>
                  <a:tcPr marL="0" marR="0" marT="0" marB="0" anchor="ctr">
                    <a:lnL>
                      <a:noFill/>
                    </a:lnL>
                    <a:lnR w="12700" cap="flat" cmpd="sng" algn="ctr">
                      <a:solidFill>
                        <a:srgbClr val="0051A5"/>
                      </a:solidFill>
                      <a:prstDash val="dash"/>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5.6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5.0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11.2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GB" sz="700" b="0" i="0" u="none" strike="noStrike">
                          <a:solidFill>
                            <a:srgbClr val="000000"/>
                          </a:solidFill>
                          <a:effectLst/>
                          <a:latin typeface="Calibri" panose="020F0502020204030204" pitchFamily="34" charset="0"/>
                        </a:rPr>
                        <a:t>3.0 </a:t>
                      </a:r>
                    </a:p>
                  </a:txBody>
                  <a:tcPr marL="0" marR="0" marT="0" marB="0" anchor="ctr">
                    <a:lnL>
                      <a:noFill/>
                    </a:lnL>
                    <a:lnR>
                      <a:noFill/>
                    </a:lnR>
                    <a:lnT>
                      <a:noFill/>
                    </a:lnT>
                    <a:lnB>
                      <a:noFill/>
                    </a:lnB>
                  </a:tcPr>
                </a:tc>
                <a:extLst>
                  <a:ext uri="{0D108BD9-81ED-4DB2-BD59-A6C34878D82A}">
                    <a16:rowId xmlns:a16="http://schemas.microsoft.com/office/drawing/2014/main" val="2198390473"/>
                  </a:ext>
                </a:extLst>
              </a:tr>
              <a:tr h="176321">
                <a:tc>
                  <a:txBody>
                    <a:bodyPr/>
                    <a:lstStyle/>
                    <a:p>
                      <a:pPr algn="l" rtl="0" fontAlgn="ctr"/>
                      <a:r>
                        <a:rPr lang="en-GB" sz="700" b="0" i="0" u="none" strike="noStrike">
                          <a:solidFill>
                            <a:srgbClr val="FFFFFF"/>
                          </a:solidFill>
                          <a:effectLst/>
                          <a:latin typeface="Calibri" panose="020F0502020204030204" pitchFamily="34" charset="0"/>
                        </a:rPr>
                        <a:t>Core Operating Income</a:t>
                      </a:r>
                    </a:p>
                  </a:txBody>
                  <a:tcPr marL="0" marR="0" marT="0" marB="0" anchor="ctr">
                    <a:lnL>
                      <a:noFill/>
                    </a:lnL>
                    <a:lnR>
                      <a:noFill/>
                    </a:lnR>
                    <a:lnT>
                      <a:noFill/>
                    </a:lnT>
                    <a:lnB>
                      <a:noFill/>
                    </a:lnB>
                    <a:solidFill>
                      <a:srgbClr val="0D4365"/>
                    </a:solidFill>
                  </a:tcPr>
                </a:tc>
                <a:tc>
                  <a:txBody>
                    <a:bodyPr/>
                    <a:lstStyle/>
                    <a:p>
                      <a:pPr algn="ctr" rtl="0" fontAlgn="ctr"/>
                      <a:r>
                        <a:rPr lang="en-GB" sz="700" b="1" i="0" u="none" strike="noStrike">
                          <a:solidFill>
                            <a:srgbClr val="FFFFFF"/>
                          </a:solidFill>
                          <a:effectLst/>
                          <a:latin typeface="Calibri" panose="020F0502020204030204" pitchFamily="34" charset="0"/>
                        </a:rPr>
                        <a:t>$53.0 </a:t>
                      </a:r>
                    </a:p>
                  </a:txBody>
                  <a:tcPr marL="0" marR="0" marT="0" marB="0" anchor="ctr">
                    <a:lnL>
                      <a:noFill/>
                    </a:lnL>
                    <a:lnR>
                      <a:noFill/>
                    </a:lnR>
                    <a:lnT>
                      <a:noFill/>
                    </a:lnT>
                    <a:lnB>
                      <a:noFill/>
                    </a:lnB>
                    <a:solidFill>
                      <a:srgbClr val="0D4365"/>
                    </a:solidFill>
                  </a:tcPr>
                </a:tc>
                <a:tc>
                  <a:txBody>
                    <a:bodyPr/>
                    <a:lstStyle/>
                    <a:p>
                      <a:pPr algn="ctr" rtl="0" fontAlgn="ctr"/>
                      <a:r>
                        <a:rPr lang="en-GB" sz="700" b="1" i="0" u="none" strike="noStrike">
                          <a:solidFill>
                            <a:srgbClr val="FFFFFF"/>
                          </a:solidFill>
                          <a:effectLst/>
                          <a:latin typeface="Calibri" panose="020F0502020204030204" pitchFamily="34" charset="0"/>
                        </a:rPr>
                        <a:t>$94.2 </a:t>
                      </a:r>
                    </a:p>
                  </a:txBody>
                  <a:tcPr marL="0" marR="0" marT="0" marB="0" anchor="ctr">
                    <a:lnL>
                      <a:noFill/>
                    </a:lnL>
                    <a:lnR w="12700" cap="flat" cmpd="sng" algn="ctr">
                      <a:solidFill>
                        <a:srgbClr val="0051A5"/>
                      </a:solidFill>
                      <a:prstDash val="dash"/>
                      <a:round/>
                      <a:headEnd type="none" w="med" len="med"/>
                      <a:tailEnd type="none" w="med" len="med"/>
                    </a:lnR>
                    <a:lnT>
                      <a:noFill/>
                    </a:lnT>
                    <a:lnB>
                      <a:noFill/>
                    </a:lnB>
                    <a:solidFill>
                      <a:srgbClr val="0D4365"/>
                    </a:solidFill>
                  </a:tcPr>
                </a:tc>
                <a:tc>
                  <a:txBody>
                    <a:bodyPr/>
                    <a:lstStyle/>
                    <a:p>
                      <a:pPr algn="ctr" rtl="0" fontAlgn="ctr"/>
                      <a:r>
                        <a:rPr lang="en-GB" sz="700" b="1" i="0" u="none" strike="noStrike">
                          <a:solidFill>
                            <a:srgbClr val="FFFFFF"/>
                          </a:solidFill>
                          <a:effectLst/>
                          <a:latin typeface="Calibri" panose="020F0502020204030204" pitchFamily="34" charset="0"/>
                        </a:rPr>
                        <a:t>$28.1 </a:t>
                      </a:r>
                    </a:p>
                  </a:txBody>
                  <a:tcPr marL="0" marR="0" marT="0" marB="0" anchor="ctr">
                    <a:lnL w="12700" cap="flat" cmpd="sng" algn="ctr">
                      <a:solidFill>
                        <a:srgbClr val="0051A5"/>
                      </a:solidFill>
                      <a:prstDash val="dash"/>
                      <a:round/>
                      <a:headEnd type="none" w="med" len="med"/>
                      <a:tailEnd type="none" w="med" len="med"/>
                    </a:lnL>
                    <a:lnR>
                      <a:noFill/>
                    </a:lnR>
                    <a:lnT>
                      <a:noFill/>
                    </a:lnT>
                    <a:lnB>
                      <a:noFill/>
                    </a:lnB>
                    <a:solidFill>
                      <a:srgbClr val="0D4365"/>
                    </a:solidFill>
                  </a:tcPr>
                </a:tc>
                <a:tc>
                  <a:txBody>
                    <a:bodyPr/>
                    <a:lstStyle/>
                    <a:p>
                      <a:pPr algn="ctr" rtl="0" fontAlgn="ctr"/>
                      <a:r>
                        <a:rPr lang="en-GB" sz="700" b="1" i="0" u="none" strike="noStrike">
                          <a:solidFill>
                            <a:srgbClr val="FFFFFF"/>
                          </a:solidFill>
                          <a:effectLst/>
                          <a:latin typeface="Calibri" panose="020F0502020204030204" pitchFamily="34" charset="0"/>
                        </a:rPr>
                        <a:t>$36.3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D4365"/>
                    </a:solidFill>
                  </a:tcPr>
                </a:tc>
                <a:tc>
                  <a:txBody>
                    <a:bodyPr/>
                    <a:lstStyle/>
                    <a:p>
                      <a:pPr algn="ctr" rtl="0" fontAlgn="ctr"/>
                      <a:r>
                        <a:rPr lang="en-GB" sz="700" b="1" i="0" u="none" strike="noStrike">
                          <a:solidFill>
                            <a:srgbClr val="FFFFFF"/>
                          </a:solidFill>
                          <a:effectLst/>
                          <a:latin typeface="Calibri" panose="020F0502020204030204" pitchFamily="34" charset="0"/>
                        </a:rPr>
                        <a:t>$80.4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0D4365"/>
                    </a:solidFill>
                  </a:tcPr>
                </a:tc>
                <a:tc>
                  <a:txBody>
                    <a:bodyPr/>
                    <a:lstStyle/>
                    <a:p>
                      <a:pPr algn="ctr" rtl="0" fontAlgn="ctr"/>
                      <a:r>
                        <a:rPr lang="en-GB" sz="700" b="1" i="0" u="none" strike="noStrike" dirty="0">
                          <a:solidFill>
                            <a:srgbClr val="FFFFFF"/>
                          </a:solidFill>
                          <a:effectLst/>
                          <a:latin typeface="Calibri" panose="020F0502020204030204" pitchFamily="34" charset="0"/>
                        </a:rPr>
                        <a:t>$103.7 </a:t>
                      </a:r>
                    </a:p>
                  </a:txBody>
                  <a:tcPr marL="0" marR="0" marT="0" marB="0" anchor="ctr">
                    <a:lnL>
                      <a:noFill/>
                    </a:lnL>
                    <a:lnR>
                      <a:noFill/>
                    </a:lnR>
                    <a:lnT>
                      <a:noFill/>
                    </a:lnT>
                    <a:lnB>
                      <a:noFill/>
                    </a:lnB>
                    <a:solidFill>
                      <a:srgbClr val="0D4365"/>
                    </a:solidFill>
                  </a:tcPr>
                </a:tc>
                <a:extLst>
                  <a:ext uri="{0D108BD9-81ED-4DB2-BD59-A6C34878D82A}">
                    <a16:rowId xmlns:a16="http://schemas.microsoft.com/office/drawing/2014/main" val="1068785689"/>
                  </a:ext>
                </a:extLst>
              </a:tr>
            </a:tbl>
          </a:graphicData>
        </a:graphic>
      </p:graphicFrame>
    </p:spTree>
    <p:extLst>
      <p:ext uri="{BB962C8B-B14F-4D97-AF65-F5344CB8AC3E}">
        <p14:creationId xmlns:p14="http://schemas.microsoft.com/office/powerpoint/2010/main" val="391112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65949"/>
            <a:ext cx="8915400" cy="402032"/>
          </a:xfrm>
        </p:spPr>
        <p:txBody>
          <a:bodyPr/>
          <a:lstStyle/>
          <a:p>
            <a:r>
              <a:rPr lang="en-US" dirty="0"/>
              <a:t>Forward Looking Statements</a:t>
            </a:r>
          </a:p>
        </p:txBody>
      </p:sp>
      <p:sp>
        <p:nvSpPr>
          <p:cNvPr id="3" name="Content Placeholder 2"/>
          <p:cNvSpPr>
            <a:spLocks noGrp="1"/>
          </p:cNvSpPr>
          <p:nvPr>
            <p:ph sz="half" idx="1"/>
          </p:nvPr>
        </p:nvSpPr>
        <p:spPr>
          <a:xfrm>
            <a:off x="495300" y="1046876"/>
            <a:ext cx="8915400" cy="4170214"/>
          </a:xfrm>
        </p:spPr>
        <p:txBody>
          <a:bodyPr>
            <a:noAutofit/>
          </a:bodyPr>
          <a:lstStyle/>
          <a:p>
            <a:pPr marL="0" indent="0" algn="just">
              <a:lnSpc>
                <a:spcPct val="100000"/>
              </a:lnSpc>
              <a:spcBef>
                <a:spcPts val="600"/>
              </a:spcBef>
              <a:spcAft>
                <a:spcPts val="600"/>
              </a:spcAft>
              <a:buNone/>
            </a:pPr>
            <a:r>
              <a:rPr lang="en-US" sz="1150" dirty="0">
                <a:solidFill>
                  <a:schemeClr val="tx2"/>
                </a:solidFill>
                <a:latin typeface="Arial" panose="020B0604020202020204" pitchFamily="34" charset="0"/>
                <a:ea typeface="Times New Roman" panose="02020603050405020304" pitchFamily="18" charset="0"/>
                <a:cs typeface="Arial" panose="020B0604020202020204" pitchFamily="34" charset="0"/>
              </a:rPr>
              <a:t>This presentation </a:t>
            </a:r>
            <a:r>
              <a:rPr lang="en-GB" sz="115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contains “forward-looking statements” within the meaning of the “safe harbour” provisions of the Private Securities Litigation Reform Act of 1995. The expectations, estimates, and projections of the business of IGI may differ from its actual results and, consequently, you should not rely on forward-looking statements as predictions of future events. Words such as “expect,” “estimate,” “project,” “budget,” “forecast,” “anticipate,” “intend,” “plan,” “may,” “will,” “could,” “should,” “believes,” “predicts,” “potential,” “continue,” and similar expressions are intended to identify such forward-looking statements. Forward-looking statements contained in this presentation may include, but are not limited to, our expectations regarding the performance of our business, our financial results, our liquidity and capital resources, the outcome of our strategic initiatives, our expectations regarding pricing and other market conditions, and our growth prospects. These forward-looking statements involve significant risks and uncertainties that could cause the actual results to differ materially from the expected results. Most of these factors are outside of the control of IGI and are difficult to predict. Factors that may cause such differences include, but are not limited to: (1) changes in demand for IGI’s services together with the possibility that IGI may be adversely affected by other economic, business, and/or competitive factors globally and in the regions in which it operates; (2) competition, the ability of IGI to grow and manage growth profitably and IGI’s ability to retain its key employees; (3) changes in applicable laws or regulations; (4) the outcome of any legal proceedings that may be instituted against the Company; (5) the potential effects of the COVID-19 pandemic and emerging variants; (6) the effects of the hostilities between Russia and Ukraine and the sanctions imposed on Russia by the United States, European Union, United Kingdom and others</a:t>
            </a:r>
            <a:r>
              <a:rPr lang="en-GB" sz="1150" dirty="0">
                <a:solidFill>
                  <a:schemeClr val="tx2"/>
                </a:solidFill>
                <a:effectLst/>
                <a:ea typeface="Times New Roman" panose="02020603050405020304" pitchFamily="18" charset="0"/>
                <a:cs typeface="Arial" panose="020B0604020202020204" pitchFamily="34" charset="0"/>
              </a:rPr>
              <a:t>; </a:t>
            </a:r>
            <a:r>
              <a:rPr lang="en-US" sz="1150" kern="0" dirty="0">
                <a:solidFill>
                  <a:schemeClr val="tx2"/>
                </a:solidFill>
                <a:effectLst/>
                <a:ea typeface="Times New Roman" panose="02020603050405020304" pitchFamily="18" charset="0"/>
              </a:rPr>
              <a:t>(7) the effects of the war between Israel and Hamas;</a:t>
            </a:r>
            <a:r>
              <a:rPr lang="en-GB" sz="1150" dirty="0">
                <a:solidFill>
                  <a:schemeClr val="tx2"/>
                </a:solidFill>
                <a:effectLst/>
                <a:ea typeface="Times New Roman" panose="02020603050405020304" pitchFamily="18" charset="0"/>
                <a:cs typeface="Arial" panose="020B0604020202020204" pitchFamily="34" charset="0"/>
              </a:rPr>
              <a:t> (8) the inability to maintain the listing of the Company’s common shares or warrants on Nasdaq; (9) </a:t>
            </a:r>
            <a:r>
              <a:rPr lang="en-US" sz="1150" dirty="0">
                <a:solidFill>
                  <a:schemeClr val="tx2"/>
                </a:solidFill>
              </a:rPr>
              <a:t>the failure to realize the anticipated benefits of the acquisition of EIO;</a:t>
            </a:r>
            <a:r>
              <a:rPr lang="en-GB" sz="1150" dirty="0">
                <a:solidFill>
                  <a:schemeClr val="tx2"/>
                </a:solidFill>
                <a:effectLst/>
                <a:ea typeface="Times New Roman" panose="02020603050405020304" pitchFamily="18" charset="0"/>
                <a:cs typeface="Arial" panose="020B0604020202020204" pitchFamily="34" charset="0"/>
              </a:rPr>
              <a:t> </a:t>
            </a:r>
            <a:r>
              <a:rPr lang="en-US" sz="1150" kern="0" dirty="0">
                <a:solidFill>
                  <a:schemeClr val="tx2"/>
                </a:solidFill>
                <a:effectLst/>
                <a:ea typeface="Times New Roman" panose="02020603050405020304" pitchFamily="18" charset="0"/>
              </a:rPr>
              <a:t>and (10) other risks and uncertainties indicated in IGI’s filings with the SEC. </a:t>
            </a:r>
            <a:r>
              <a:rPr lang="en-GB" sz="1150" dirty="0">
                <a:solidFill>
                  <a:schemeClr val="tx2"/>
                </a:solidFill>
                <a:effectLst/>
                <a:ea typeface="Times New Roman" panose="02020603050405020304" pitchFamily="18" charset="0"/>
                <a:cs typeface="Arial" panose="020B0604020202020204" pitchFamily="34" charset="0"/>
              </a:rPr>
              <a:t>The </a:t>
            </a:r>
            <a:r>
              <a:rPr lang="en-GB" sz="115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foregoing list of factors is not exclusive. In addition, forward-looking statements are inherently based on various estimates and assumptions that are subject to the judgment of those preparing them and are also subject to significant economic, competitive, industry and other uncertainties and contingencies, all of which are difficult or impossible to predict and many of which are beyond the control of IGI. There can be no assurance that IGI’s financial condition or results of operations will be consistent with those set forth in such forward-looking statements. You should not place undue reliance upon any forward-looking statements, which speak only as of the date made. IGI does not undertake or accept any obligation or undertaking to release publicly any updates or revisions to any forward-looking statements to reflect any change in its expectations or any change in events, conditions, or circumstances on which any such statement is based.</a:t>
            </a:r>
          </a:p>
          <a:p>
            <a:pPr marL="0" indent="0">
              <a:lnSpc>
                <a:spcPct val="120000"/>
              </a:lnSpc>
              <a:buNone/>
            </a:pPr>
            <a:endParaRPr lang="en-GB" sz="1150" dirty="0">
              <a:effectLst/>
              <a:ea typeface="Times New Roman" panose="02020603050405020304" pitchFamily="18" charset="0"/>
            </a:endParaRPr>
          </a:p>
          <a:p>
            <a:pPr marL="0" indent="0">
              <a:lnSpc>
                <a:spcPct val="120000"/>
              </a:lnSpc>
              <a:buNone/>
            </a:pPr>
            <a:endParaRPr lang="en-US" sz="1100" dirty="0">
              <a:ea typeface="Times New Roman" panose="02020603050405020304" pitchFamily="18" charset="0"/>
            </a:endParaRPr>
          </a:p>
        </p:txBody>
      </p:sp>
    </p:spTree>
    <p:extLst>
      <p:ext uri="{BB962C8B-B14F-4D97-AF65-F5344CB8AC3E}">
        <p14:creationId xmlns:p14="http://schemas.microsoft.com/office/powerpoint/2010/main" val="409066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91706"/>
            <a:ext cx="8915400" cy="402032"/>
          </a:xfrm>
        </p:spPr>
        <p:txBody>
          <a:bodyPr/>
          <a:lstStyle/>
          <a:p>
            <a:r>
              <a:rPr lang="en-US" dirty="0"/>
              <a:t>For more information:</a:t>
            </a:r>
          </a:p>
        </p:txBody>
      </p:sp>
      <p:sp>
        <p:nvSpPr>
          <p:cNvPr id="5" name="TextBox 4">
            <a:extLst>
              <a:ext uri="{FF2B5EF4-FFF2-40B4-BE49-F238E27FC236}">
                <a16:creationId xmlns:a16="http://schemas.microsoft.com/office/drawing/2014/main" id="{B59A81A8-DFBB-4F8D-8B9D-AB4316C5E3DF}"/>
              </a:ext>
            </a:extLst>
          </p:cNvPr>
          <p:cNvSpPr txBox="1"/>
          <p:nvPr/>
        </p:nvSpPr>
        <p:spPr>
          <a:xfrm>
            <a:off x="495300" y="1412310"/>
            <a:ext cx="4343400" cy="2095484"/>
          </a:xfrm>
          <a:prstGeom prst="rect">
            <a:avLst/>
          </a:prstGeom>
          <a:noFill/>
        </p:spPr>
        <p:txBody>
          <a:bodyPr wrap="square" rtlCol="0">
            <a:noAutofit/>
          </a:bodyPr>
          <a:lstStyle/>
          <a:p>
            <a:pPr defTabSz="858183">
              <a:spcBef>
                <a:spcPts val="265"/>
              </a:spcBef>
              <a:spcAft>
                <a:spcPts val="265"/>
              </a:spcAft>
            </a:pPr>
            <a:r>
              <a:rPr lang="en-US" sz="1588" b="1" dirty="0">
                <a:solidFill>
                  <a:srgbClr val="0D4365"/>
                </a:solidFill>
              </a:rPr>
              <a:t>Investor Relations</a:t>
            </a:r>
          </a:p>
          <a:p>
            <a:pPr defTabSz="858183">
              <a:spcBef>
                <a:spcPts val="265"/>
              </a:spcBef>
              <a:spcAft>
                <a:spcPts val="265"/>
              </a:spcAft>
            </a:pPr>
            <a:r>
              <a:rPr lang="en-US" sz="1235" b="1" dirty="0">
                <a:solidFill>
                  <a:srgbClr val="3CB4E7"/>
                </a:solidFill>
              </a:rPr>
              <a:t>Robin Sidders (Head of Investor Relations)</a:t>
            </a:r>
          </a:p>
          <a:p>
            <a:pPr defTabSz="858183">
              <a:spcBef>
                <a:spcPts val="265"/>
              </a:spcBef>
              <a:spcAft>
                <a:spcPts val="265"/>
              </a:spcAft>
            </a:pPr>
            <a:r>
              <a:rPr lang="en-US" sz="1235" dirty="0">
                <a:solidFill>
                  <a:srgbClr val="3CB4E7"/>
                </a:solidFill>
              </a:rPr>
              <a:t>Email: Robin.Sidders@iginsure.com</a:t>
            </a:r>
          </a:p>
          <a:p>
            <a:pPr defTabSz="858183">
              <a:spcBef>
                <a:spcPts val="265"/>
              </a:spcBef>
              <a:spcAft>
                <a:spcPts val="265"/>
              </a:spcAft>
            </a:pPr>
            <a:r>
              <a:rPr lang="en-US" sz="1235" dirty="0">
                <a:solidFill>
                  <a:srgbClr val="3CB4E7"/>
                </a:solidFill>
              </a:rPr>
              <a:t>Mobile: +44 7384 514785</a:t>
            </a:r>
          </a:p>
          <a:p>
            <a:pPr defTabSz="858183">
              <a:spcBef>
                <a:spcPts val="265"/>
              </a:spcBef>
              <a:spcAft>
                <a:spcPts val="265"/>
              </a:spcAft>
            </a:pPr>
            <a:endParaRPr lang="en-US" sz="1235" dirty="0">
              <a:solidFill>
                <a:srgbClr val="3CB4E7"/>
              </a:solidFill>
            </a:endParaRPr>
          </a:p>
        </p:txBody>
      </p:sp>
    </p:spTree>
    <p:extLst>
      <p:ext uri="{BB962C8B-B14F-4D97-AF65-F5344CB8AC3E}">
        <p14:creationId xmlns:p14="http://schemas.microsoft.com/office/powerpoint/2010/main" val="391442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5F22ECC-F3FB-214E-1E15-612A241803C7}"/>
              </a:ext>
            </a:extLst>
          </p:cNvPr>
          <p:cNvSpPr txBox="1"/>
          <p:nvPr/>
        </p:nvSpPr>
        <p:spPr>
          <a:xfrm>
            <a:off x="6781800" y="2500066"/>
            <a:ext cx="2590799" cy="2308324"/>
          </a:xfrm>
          <a:prstGeom prst="rect">
            <a:avLst/>
          </a:prstGeom>
          <a:noFill/>
          <a:ln>
            <a:solidFill>
              <a:schemeClr val="bg2"/>
            </a:solidFill>
          </a:ln>
        </p:spPr>
        <p:txBody>
          <a:bodyPr wrap="square" rtlCol="0">
            <a:spAutoFit/>
          </a:bodyPr>
          <a:lstStyle/>
          <a:p>
            <a:pPr algn="ctr"/>
            <a:r>
              <a:rPr lang="en-US" b="1" u="sng" dirty="0">
                <a:solidFill>
                  <a:schemeClr val="accent1"/>
                </a:solidFill>
              </a:rPr>
              <a:t>Key Market Data</a:t>
            </a:r>
            <a:r>
              <a:rPr lang="en-US" sz="1400" b="1" u="sng" baseline="50000" dirty="0">
                <a:solidFill>
                  <a:schemeClr val="accent1"/>
                </a:solidFill>
              </a:rPr>
              <a:t>(</a:t>
            </a:r>
            <a:r>
              <a:rPr lang="en-US" sz="1400" b="1" baseline="50000" dirty="0">
                <a:solidFill>
                  <a:schemeClr val="accent1"/>
                </a:solidFill>
              </a:rPr>
              <a:t>1)</a:t>
            </a:r>
          </a:p>
          <a:p>
            <a:pPr>
              <a:lnSpc>
                <a:spcPct val="150000"/>
              </a:lnSpc>
            </a:pPr>
            <a:r>
              <a:rPr lang="en-US" sz="1000" dirty="0">
                <a:solidFill>
                  <a:srgbClr val="07456B"/>
                </a:solidFill>
              </a:rPr>
              <a:t>Stock Exchange           </a:t>
            </a:r>
            <a:r>
              <a:rPr lang="en-US" sz="1000" b="1" kern="1200" baseline="0" dirty="0">
                <a:solidFill>
                  <a:srgbClr val="07456B"/>
                </a:solidFill>
                <a:latin typeface="+mn-lt"/>
                <a:ea typeface="+mn-ea"/>
                <a:cs typeface="+mn-cs"/>
              </a:rPr>
              <a:t>Nasdaq </a:t>
            </a:r>
            <a:endParaRPr lang="en-US" sz="1000" dirty="0">
              <a:solidFill>
                <a:srgbClr val="07456B"/>
              </a:solidFill>
            </a:endParaRPr>
          </a:p>
          <a:p>
            <a:pPr>
              <a:lnSpc>
                <a:spcPct val="150000"/>
              </a:lnSpc>
            </a:pPr>
            <a:r>
              <a:rPr lang="en-US" sz="1000" dirty="0">
                <a:solidFill>
                  <a:srgbClr val="07456B"/>
                </a:solidFill>
              </a:rPr>
              <a:t>Symbol                         </a:t>
            </a:r>
            <a:r>
              <a:rPr lang="en-US" sz="1050" b="1" dirty="0">
                <a:solidFill>
                  <a:srgbClr val="07456B"/>
                </a:solidFill>
              </a:rPr>
              <a:t>I</a:t>
            </a:r>
            <a:r>
              <a:rPr lang="en-US" sz="1050" b="1" kern="1200" baseline="0" dirty="0">
                <a:solidFill>
                  <a:srgbClr val="07456B"/>
                </a:solidFill>
                <a:latin typeface="+mn-lt"/>
                <a:ea typeface="+mn-ea"/>
                <a:cs typeface="+mn-cs"/>
              </a:rPr>
              <a:t>GIC</a:t>
            </a:r>
          </a:p>
          <a:p>
            <a:pPr>
              <a:lnSpc>
                <a:spcPct val="150000"/>
              </a:lnSpc>
            </a:pPr>
            <a:r>
              <a:rPr lang="en-US" sz="1000" dirty="0">
                <a:solidFill>
                  <a:srgbClr val="07456B"/>
                </a:solidFill>
              </a:rPr>
              <a:t>Market</a:t>
            </a:r>
            <a:r>
              <a:rPr lang="en-US" sz="1000" baseline="0" dirty="0">
                <a:solidFill>
                  <a:srgbClr val="07456B"/>
                </a:solidFill>
              </a:rPr>
              <a:t> Cap/Price         </a:t>
            </a:r>
            <a:r>
              <a:rPr lang="en-US" sz="1050" b="1" kern="1200" dirty="0">
                <a:solidFill>
                  <a:srgbClr val="07456B"/>
                </a:solidFill>
                <a:latin typeface="+mn-lt"/>
                <a:ea typeface="+mn-ea"/>
                <a:cs typeface="+mn-cs"/>
              </a:rPr>
              <a:t>$524mm / $11.28</a:t>
            </a:r>
            <a:endParaRPr lang="en-US" sz="1050" b="1" kern="1200" baseline="30000" dirty="0">
              <a:solidFill>
                <a:srgbClr val="07456B"/>
              </a:solidFill>
              <a:latin typeface="+mn-lt"/>
              <a:ea typeface="+mn-ea"/>
              <a:cs typeface="+mn-cs"/>
            </a:endParaRPr>
          </a:p>
          <a:p>
            <a:pPr>
              <a:lnSpc>
                <a:spcPct val="150000"/>
              </a:lnSpc>
            </a:pPr>
            <a:r>
              <a:rPr lang="en-US" sz="1000" dirty="0">
                <a:solidFill>
                  <a:srgbClr val="07456B"/>
                </a:solidFill>
              </a:rPr>
              <a:t>Sh. Equity/BVPS          </a:t>
            </a:r>
            <a:r>
              <a:rPr lang="en-US" sz="1050" b="1" kern="1200" dirty="0">
                <a:solidFill>
                  <a:srgbClr val="07456B"/>
                </a:solidFill>
                <a:latin typeface="+mn-lt"/>
                <a:ea typeface="+mn-ea"/>
                <a:cs typeface="+mn-cs"/>
              </a:rPr>
              <a:t>$470mm / $11.04</a:t>
            </a:r>
          </a:p>
          <a:p>
            <a:pPr>
              <a:lnSpc>
                <a:spcPct val="150000"/>
              </a:lnSpc>
            </a:pPr>
            <a:r>
              <a:rPr lang="en-US" sz="1000" dirty="0">
                <a:solidFill>
                  <a:srgbClr val="07456B"/>
                </a:solidFill>
              </a:rPr>
              <a:t>Employees                   </a:t>
            </a:r>
            <a:r>
              <a:rPr lang="en-US" sz="1050" b="1" dirty="0">
                <a:solidFill>
                  <a:srgbClr val="07456B"/>
                </a:solidFill>
              </a:rPr>
              <a:t>398</a:t>
            </a:r>
            <a:endParaRPr lang="en-US" sz="1000" b="1" baseline="30000" dirty="0">
              <a:solidFill>
                <a:srgbClr val="07456B"/>
              </a:solidFill>
            </a:endParaRPr>
          </a:p>
          <a:p>
            <a:endParaRPr lang="en-US" sz="1200" b="1" kern="1200" dirty="0">
              <a:solidFill>
                <a:srgbClr val="07456B"/>
              </a:solidFill>
              <a:latin typeface="+mn-lt"/>
              <a:ea typeface="+mn-ea"/>
              <a:cs typeface="+mn-cs"/>
            </a:endParaRPr>
          </a:p>
          <a:p>
            <a:pPr algn="ctr"/>
            <a:endParaRPr lang="en-US" sz="1200" b="1" dirty="0">
              <a:solidFill>
                <a:srgbClr val="07456B"/>
              </a:solidFill>
            </a:endParaRPr>
          </a:p>
          <a:p>
            <a:pPr algn="ctr"/>
            <a:endParaRPr lang="en-US" sz="1200" b="1" kern="1200" baseline="0" dirty="0">
              <a:solidFill>
                <a:srgbClr val="07456B"/>
              </a:solidFill>
              <a:latin typeface="+mn-lt"/>
              <a:ea typeface="+mn-ea"/>
              <a:cs typeface="+mn-cs"/>
            </a:endParaRPr>
          </a:p>
          <a:p>
            <a:pPr algn="ctr"/>
            <a:endParaRPr lang="en-US" sz="1200" dirty="0">
              <a:solidFill>
                <a:srgbClr val="07456B"/>
              </a:solidFill>
            </a:endParaRPr>
          </a:p>
        </p:txBody>
      </p:sp>
      <p:sp>
        <p:nvSpPr>
          <p:cNvPr id="4" name="TextBox 3">
            <a:extLst>
              <a:ext uri="{FF2B5EF4-FFF2-40B4-BE49-F238E27FC236}">
                <a16:creationId xmlns:a16="http://schemas.microsoft.com/office/drawing/2014/main" id="{EEB82A07-DC86-7D77-324B-E84A63F8DE25}"/>
              </a:ext>
            </a:extLst>
          </p:cNvPr>
          <p:cNvSpPr txBox="1"/>
          <p:nvPr/>
        </p:nvSpPr>
        <p:spPr>
          <a:xfrm>
            <a:off x="495299" y="2195206"/>
            <a:ext cx="6038851" cy="3108543"/>
          </a:xfrm>
          <a:prstGeom prst="rect">
            <a:avLst/>
          </a:prstGeom>
          <a:noFill/>
          <a:ln>
            <a:solidFill>
              <a:schemeClr val="bg2"/>
            </a:solidFill>
          </a:ln>
        </p:spPr>
        <p:txBody>
          <a:bodyPr wrap="square" rtlCol="0">
            <a:spAutoFit/>
          </a:bodyPr>
          <a:lstStyle/>
          <a:p>
            <a:pPr marL="285750" indent="-285750">
              <a:buClr>
                <a:srgbClr val="D24404"/>
              </a:buClr>
              <a:buFont typeface="Wingdings" panose="05000000000000000000" pitchFamily="2" charset="2"/>
              <a:buChar char="Ø"/>
            </a:pPr>
            <a:r>
              <a:rPr lang="en-US" sz="1400" b="1" i="1" dirty="0">
                <a:solidFill>
                  <a:schemeClr val="bg2"/>
                </a:solidFill>
              </a:rPr>
              <a:t>“Underwriting first” </a:t>
            </a:r>
            <a:r>
              <a:rPr lang="en-US" sz="1400" b="1" dirty="0">
                <a:solidFill>
                  <a:schemeClr val="bg2"/>
                </a:solidFill>
              </a:rPr>
              <a:t>individual risk underwriting strategy </a:t>
            </a:r>
            <a:r>
              <a:rPr lang="en-US" sz="1400" dirty="0">
                <a:solidFill>
                  <a:schemeClr val="tx2"/>
                </a:solidFill>
              </a:rPr>
              <a:t>focused on profitable growth, diversification, and lower volatility </a:t>
            </a:r>
          </a:p>
          <a:p>
            <a:pPr marL="285750" indent="-285750">
              <a:buClr>
                <a:srgbClr val="D24404"/>
              </a:buClr>
              <a:buFont typeface="Wingdings" panose="05000000000000000000" pitchFamily="2" charset="2"/>
              <a:buChar char="Ø"/>
            </a:pPr>
            <a:r>
              <a:rPr lang="en-US" sz="1400" dirty="0">
                <a:solidFill>
                  <a:schemeClr val="tx2"/>
                </a:solidFill>
              </a:rPr>
              <a:t>Underwriting portfolio </a:t>
            </a:r>
            <a:r>
              <a:rPr lang="en-US" sz="1400" b="1" dirty="0">
                <a:solidFill>
                  <a:schemeClr val="bg2"/>
                </a:solidFill>
              </a:rPr>
              <a:t>well-diversified</a:t>
            </a:r>
            <a:r>
              <a:rPr lang="en-US" sz="1400" dirty="0">
                <a:solidFill>
                  <a:schemeClr val="tx2"/>
                </a:solidFill>
              </a:rPr>
              <a:t> by line of business, product, and territory serviced by 116 underwriters</a:t>
            </a:r>
            <a:r>
              <a:rPr lang="en-US" sz="1400" baseline="30000" dirty="0">
                <a:solidFill>
                  <a:schemeClr val="tx2"/>
                </a:solidFill>
              </a:rPr>
              <a:t>(1)</a:t>
            </a:r>
            <a:r>
              <a:rPr lang="en-US" sz="1400" dirty="0">
                <a:solidFill>
                  <a:schemeClr val="tx2"/>
                </a:solidFill>
              </a:rPr>
              <a:t> across 8 offices</a:t>
            </a:r>
          </a:p>
          <a:p>
            <a:pPr marL="285750" indent="-285750">
              <a:buClr>
                <a:srgbClr val="D24404"/>
              </a:buClr>
              <a:buFont typeface="Wingdings" panose="05000000000000000000" pitchFamily="2" charset="2"/>
              <a:buChar char="Ø"/>
            </a:pPr>
            <a:r>
              <a:rPr lang="en-US" sz="1400" b="1" dirty="0">
                <a:solidFill>
                  <a:schemeClr val="bg2"/>
                </a:solidFill>
              </a:rPr>
              <a:t>Performance-based culture </a:t>
            </a:r>
            <a:r>
              <a:rPr lang="en-US" sz="1400" dirty="0">
                <a:solidFill>
                  <a:schemeClr val="tx2"/>
                </a:solidFill>
              </a:rPr>
              <a:t>with well-respected and recognized leadership and proven expertise in </a:t>
            </a:r>
            <a:r>
              <a:rPr lang="en-US" sz="1400" b="1" dirty="0">
                <a:solidFill>
                  <a:schemeClr val="bg2"/>
                </a:solidFill>
              </a:rPr>
              <a:t>intelligent risk selection </a:t>
            </a:r>
            <a:r>
              <a:rPr lang="en-US" sz="1400" dirty="0">
                <a:solidFill>
                  <a:schemeClr val="tx2"/>
                </a:solidFill>
              </a:rPr>
              <a:t>across a diverse range of specialty lines</a:t>
            </a:r>
          </a:p>
          <a:p>
            <a:pPr marL="285750" indent="-285750">
              <a:buClr>
                <a:srgbClr val="D24404"/>
              </a:buClr>
              <a:buFont typeface="Wingdings" panose="05000000000000000000" pitchFamily="2" charset="2"/>
              <a:buChar char="Ø"/>
            </a:pPr>
            <a:r>
              <a:rPr lang="en-US" sz="1400" dirty="0">
                <a:solidFill>
                  <a:schemeClr val="tx2"/>
                </a:solidFill>
              </a:rPr>
              <a:t>Uniquely positioned to capitalize on market opportunities through </a:t>
            </a:r>
            <a:r>
              <a:rPr lang="en-US" sz="1400" b="1" dirty="0">
                <a:solidFill>
                  <a:schemeClr val="bg2"/>
                </a:solidFill>
              </a:rPr>
              <a:t>dynamic portfolio management</a:t>
            </a:r>
            <a:r>
              <a:rPr lang="en-US" sz="1400" dirty="0">
                <a:solidFill>
                  <a:schemeClr val="tx2"/>
                </a:solidFill>
              </a:rPr>
              <a:t> across market cycles</a:t>
            </a:r>
            <a:endParaRPr lang="en-US" sz="1400" dirty="0">
              <a:solidFill>
                <a:schemeClr val="tx2"/>
              </a:solidFill>
              <a:highlight>
                <a:srgbClr val="FFFF00"/>
              </a:highlight>
            </a:endParaRPr>
          </a:p>
          <a:p>
            <a:pPr marL="285750" indent="-285750">
              <a:buClr>
                <a:srgbClr val="D24404"/>
              </a:buClr>
              <a:buFont typeface="Wingdings" panose="05000000000000000000" pitchFamily="2" charset="2"/>
              <a:buChar char="Ø"/>
            </a:pPr>
            <a:r>
              <a:rPr lang="en-US" sz="1400" b="1" dirty="0">
                <a:solidFill>
                  <a:schemeClr val="bg2"/>
                </a:solidFill>
              </a:rPr>
              <a:t>Balance sheet strength and stability </a:t>
            </a:r>
            <a:r>
              <a:rPr lang="en-US" sz="1400" dirty="0">
                <a:solidFill>
                  <a:schemeClr val="tx2"/>
                </a:solidFill>
              </a:rPr>
              <a:t>focused on </a:t>
            </a:r>
            <a:r>
              <a:rPr lang="en-US" sz="1400" b="1" dirty="0">
                <a:solidFill>
                  <a:schemeClr val="bg2"/>
                </a:solidFill>
              </a:rPr>
              <a:t>capital preservation </a:t>
            </a:r>
            <a:r>
              <a:rPr lang="en-US" sz="1400" dirty="0">
                <a:solidFill>
                  <a:schemeClr val="tx2"/>
                </a:solidFill>
              </a:rPr>
              <a:t>underpinned by a </a:t>
            </a:r>
            <a:r>
              <a:rPr lang="en-US" sz="1400" b="1" dirty="0">
                <a:solidFill>
                  <a:schemeClr val="bg2"/>
                </a:solidFill>
              </a:rPr>
              <a:t>prudent reserving</a:t>
            </a:r>
            <a:r>
              <a:rPr lang="en-US" sz="1400" dirty="0">
                <a:solidFill>
                  <a:schemeClr val="tx2"/>
                </a:solidFill>
              </a:rPr>
              <a:t> philosophy and </a:t>
            </a:r>
            <a:r>
              <a:rPr lang="en-US" sz="1400" b="1" dirty="0">
                <a:solidFill>
                  <a:schemeClr val="bg2"/>
                </a:solidFill>
              </a:rPr>
              <a:t>conservative investment strategy</a:t>
            </a:r>
            <a:endParaRPr lang="en-US" sz="1400" dirty="0">
              <a:solidFill>
                <a:schemeClr val="tx2"/>
              </a:solidFill>
            </a:endParaRPr>
          </a:p>
          <a:p>
            <a:pPr marL="285750" indent="-285750">
              <a:buClr>
                <a:srgbClr val="D24404"/>
              </a:buClr>
              <a:buFont typeface="Wingdings" panose="05000000000000000000" pitchFamily="2" charset="2"/>
              <a:buChar char="Ø"/>
            </a:pPr>
            <a:r>
              <a:rPr lang="en-US" sz="1400" dirty="0">
                <a:solidFill>
                  <a:schemeClr val="tx2"/>
                </a:solidFill>
              </a:rPr>
              <a:t>Strong </a:t>
            </a:r>
            <a:r>
              <a:rPr lang="en-US" sz="1400" b="1" dirty="0">
                <a:solidFill>
                  <a:schemeClr val="bg2"/>
                </a:solidFill>
              </a:rPr>
              <a:t>shareholder alignment </a:t>
            </a:r>
            <a:r>
              <a:rPr lang="en-US" sz="1400" dirty="0">
                <a:solidFill>
                  <a:schemeClr val="tx2"/>
                </a:solidFill>
              </a:rPr>
              <a:t>through significant insider ownership (Jabsheh family ownership: 33.1%)</a:t>
            </a:r>
          </a:p>
        </p:txBody>
      </p:sp>
      <p:sp>
        <p:nvSpPr>
          <p:cNvPr id="9" name="Rectangle 8">
            <a:extLst>
              <a:ext uri="{FF2B5EF4-FFF2-40B4-BE49-F238E27FC236}">
                <a16:creationId xmlns:a16="http://schemas.microsoft.com/office/drawing/2014/main" id="{43255B0B-3FCE-1CE7-7D21-35E0724DB7B1}"/>
              </a:ext>
            </a:extLst>
          </p:cNvPr>
          <p:cNvSpPr/>
          <p:nvPr/>
        </p:nvSpPr>
        <p:spPr>
          <a:xfrm>
            <a:off x="6934199" y="4119418"/>
            <a:ext cx="2266949" cy="442192"/>
          </a:xfrm>
          <a:prstGeom prst="rect">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EA5E5EA-1F3C-ED57-216B-B453FBD883A0}"/>
              </a:ext>
            </a:extLst>
          </p:cNvPr>
          <p:cNvSpPr>
            <a:spLocks noGrp="1"/>
          </p:cNvSpPr>
          <p:nvPr>
            <p:ph type="title"/>
          </p:nvPr>
        </p:nvSpPr>
        <p:spPr/>
        <p:txBody>
          <a:bodyPr>
            <a:noAutofit/>
          </a:bodyPr>
          <a:lstStyle/>
          <a:p>
            <a:r>
              <a:rPr lang="en-US" dirty="0"/>
              <a:t>Overview</a:t>
            </a:r>
            <a:endParaRPr lang="en-GB" dirty="0"/>
          </a:p>
        </p:txBody>
      </p:sp>
      <p:sp>
        <p:nvSpPr>
          <p:cNvPr id="3" name="TextBox 2">
            <a:extLst>
              <a:ext uri="{FF2B5EF4-FFF2-40B4-BE49-F238E27FC236}">
                <a16:creationId xmlns:a16="http://schemas.microsoft.com/office/drawing/2014/main" id="{158386E8-28A4-6B42-09FF-BC3779A0B429}"/>
              </a:ext>
            </a:extLst>
          </p:cNvPr>
          <p:cNvSpPr txBox="1"/>
          <p:nvPr/>
        </p:nvSpPr>
        <p:spPr>
          <a:xfrm>
            <a:off x="495299" y="1026234"/>
            <a:ext cx="8915400" cy="1031051"/>
          </a:xfrm>
          <a:prstGeom prst="rect">
            <a:avLst/>
          </a:prstGeom>
          <a:solidFill>
            <a:schemeClr val="tx2"/>
          </a:solidFill>
          <a:ln>
            <a:noFill/>
          </a:ln>
          <a:effectLst>
            <a:glow rad="228600">
              <a:schemeClr val="tx2">
                <a:alpha val="40000"/>
              </a:schemeClr>
            </a:glow>
          </a:effectLst>
        </p:spPr>
        <p:txBody>
          <a:bodyPr wrap="square" rtlCol="0">
            <a:spAutoFit/>
          </a:bodyPr>
          <a:lstStyle/>
          <a:p>
            <a:pPr algn="ctr"/>
            <a:r>
              <a:rPr lang="en-US" b="1" dirty="0">
                <a:solidFill>
                  <a:schemeClr val="bg1"/>
                </a:solidFill>
              </a:rPr>
              <a:t>IGI is an </a:t>
            </a:r>
            <a:r>
              <a:rPr lang="en-US" sz="2500" b="1" dirty="0">
                <a:solidFill>
                  <a:srgbClr val="EB5917"/>
                </a:solidFill>
              </a:rPr>
              <a:t>international specialist</a:t>
            </a:r>
            <a:r>
              <a:rPr lang="en-US" sz="2000" b="1" dirty="0">
                <a:solidFill>
                  <a:schemeClr val="bg1"/>
                </a:solidFill>
              </a:rPr>
              <a:t> </a:t>
            </a:r>
            <a:r>
              <a:rPr lang="en-US" b="1" dirty="0">
                <a:solidFill>
                  <a:schemeClr val="bg1"/>
                </a:solidFill>
              </a:rPr>
              <a:t>(re)insurance group with </a:t>
            </a:r>
            <a:r>
              <a:rPr lang="en-US" b="1" dirty="0">
                <a:solidFill>
                  <a:schemeClr val="bg2"/>
                </a:solidFill>
              </a:rPr>
              <a:t>deep technical expertise </a:t>
            </a:r>
            <a:r>
              <a:rPr lang="en-US" b="1" dirty="0">
                <a:solidFill>
                  <a:schemeClr val="bg1"/>
                </a:solidFill>
              </a:rPr>
              <a:t>providing</a:t>
            </a:r>
            <a:r>
              <a:rPr lang="en-US" b="1" dirty="0">
                <a:solidFill>
                  <a:schemeClr val="bg2"/>
                </a:solidFill>
              </a:rPr>
              <a:t> </a:t>
            </a:r>
            <a:r>
              <a:rPr lang="en-US" b="1" dirty="0">
                <a:solidFill>
                  <a:schemeClr val="bg1"/>
                </a:solidFill>
              </a:rPr>
              <a:t>coverage across a </a:t>
            </a:r>
            <a:r>
              <a:rPr lang="en-US" b="1" dirty="0">
                <a:solidFill>
                  <a:schemeClr val="bg2"/>
                </a:solidFill>
              </a:rPr>
              <a:t>diversified portfolio </a:t>
            </a:r>
            <a:r>
              <a:rPr lang="en-US" b="1" dirty="0">
                <a:solidFill>
                  <a:schemeClr val="bg1"/>
                </a:solidFill>
              </a:rPr>
              <a:t>of             specialty lines</a:t>
            </a:r>
            <a:endParaRPr lang="en-GB" b="1" dirty="0">
              <a:solidFill>
                <a:schemeClr val="bg1"/>
              </a:solidFill>
            </a:endParaRPr>
          </a:p>
        </p:txBody>
      </p:sp>
      <p:pic>
        <p:nvPicPr>
          <p:cNvPr id="5" name="Picture 2" descr="Standard &amp; Poor's | Americas">
            <a:extLst>
              <a:ext uri="{FF2B5EF4-FFF2-40B4-BE49-F238E27FC236}">
                <a16:creationId xmlns:a16="http://schemas.microsoft.com/office/drawing/2014/main" id="{A81B1611-6C98-85FA-C04D-78C8E2511D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79" t="19130" r="10185" b="13022"/>
          <a:stretch/>
        </p:blipFill>
        <p:spPr bwMode="auto">
          <a:xfrm>
            <a:off x="8348587" y="4178762"/>
            <a:ext cx="768283" cy="368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4B7059-184C-7B71-60CF-E091753CD4D7}"/>
              </a:ext>
            </a:extLst>
          </p:cNvPr>
          <p:cNvSpPr txBox="1"/>
          <p:nvPr/>
        </p:nvSpPr>
        <p:spPr>
          <a:xfrm>
            <a:off x="7802587" y="4238133"/>
            <a:ext cx="768282" cy="244362"/>
          </a:xfrm>
          <a:prstGeom prst="rect">
            <a:avLst/>
          </a:prstGeom>
          <a:noFill/>
        </p:spPr>
        <p:txBody>
          <a:bodyPr wrap="square" lIns="0" tIns="0" rIns="0" bIns="0" rtlCol="0">
            <a:spAutoFit/>
          </a:bodyPr>
          <a:lstStyle/>
          <a:p>
            <a:pPr marL="0" marR="0" lvl="0" indent="0" algn="ctr" defTabSz="858183"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a:ln>
                  <a:noFill/>
                </a:ln>
                <a:solidFill>
                  <a:srgbClr val="DF2A40"/>
                </a:solidFill>
                <a:effectLst/>
                <a:uLnTx/>
                <a:uFillTx/>
                <a:latin typeface="Arial"/>
                <a:ea typeface="+mn-ea"/>
                <a:cs typeface="+mn-cs"/>
              </a:rPr>
              <a:t>A-</a:t>
            </a:r>
          </a:p>
        </p:txBody>
      </p:sp>
      <p:pic>
        <p:nvPicPr>
          <p:cNvPr id="7" name="Picture 4" descr="Our Financial Strength - UHL/UFFL Insurance Companies">
            <a:extLst>
              <a:ext uri="{FF2B5EF4-FFF2-40B4-BE49-F238E27FC236}">
                <a16:creationId xmlns:a16="http://schemas.microsoft.com/office/drawing/2014/main" id="{BED6C148-9CC7-3322-0734-8A740CAA8C5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298" t="43397"/>
          <a:stretch/>
        </p:blipFill>
        <p:spPr bwMode="auto">
          <a:xfrm>
            <a:off x="7185102" y="4201477"/>
            <a:ext cx="868387" cy="324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463BEC-8B2F-7B62-8E49-F06A027D44F7}"/>
              </a:ext>
            </a:extLst>
          </p:cNvPr>
          <p:cNvSpPr txBox="1"/>
          <p:nvPr/>
        </p:nvSpPr>
        <p:spPr>
          <a:xfrm>
            <a:off x="6988519" y="4243750"/>
            <a:ext cx="155395" cy="244362"/>
          </a:xfrm>
          <a:prstGeom prst="rect">
            <a:avLst/>
          </a:prstGeom>
          <a:noFill/>
        </p:spPr>
        <p:txBody>
          <a:bodyPr wrap="square" lIns="0" tIns="0" rIns="0" bIns="0" rtlCol="0">
            <a:spAutoFit/>
          </a:bodyPr>
          <a:lstStyle/>
          <a:p>
            <a:pPr marL="0" marR="0" lvl="0" indent="0" algn="ctr" defTabSz="858183"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a:ln>
                  <a:noFill/>
                </a:ln>
                <a:solidFill>
                  <a:srgbClr val="5D6091"/>
                </a:solidFill>
                <a:effectLst/>
                <a:uLnTx/>
                <a:uFillTx/>
                <a:latin typeface="Arial"/>
                <a:ea typeface="+mn-ea"/>
                <a:cs typeface="+mn-cs"/>
              </a:rPr>
              <a:t>A</a:t>
            </a:r>
          </a:p>
        </p:txBody>
      </p:sp>
      <p:sp>
        <p:nvSpPr>
          <p:cNvPr id="11" name="Source 14">
            <a:extLst>
              <a:ext uri="{FF2B5EF4-FFF2-40B4-BE49-F238E27FC236}">
                <a16:creationId xmlns:a16="http://schemas.microsoft.com/office/drawing/2014/main" id="{9618B753-CD5D-B473-1C33-0EF5E0D4D17B}"/>
              </a:ext>
            </a:extLst>
          </p:cNvPr>
          <p:cNvSpPr txBox="1">
            <a:spLocks noChangeArrowheads="1"/>
          </p:cNvSpPr>
          <p:nvPr/>
        </p:nvSpPr>
        <p:spPr bwMode="auto">
          <a:xfrm>
            <a:off x="457199" y="6180962"/>
            <a:ext cx="8915400" cy="14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nchorCtr="0">
            <a:spAutoFit/>
          </a:bodyPr>
          <a:lstStyle>
            <a:lvl1pPr marL="579438" indent="-579438" defTabSz="995363">
              <a:tabLst>
                <a:tab pos="579438" algn="l"/>
              </a:tabLst>
              <a:defRPr>
                <a:solidFill>
                  <a:schemeClr val="tx1"/>
                </a:solidFill>
                <a:latin typeface="Arial" pitchFamily="34" charset="0"/>
              </a:defRPr>
            </a:lvl1pPr>
            <a:lvl2pPr marL="609600" defTabSz="995363">
              <a:tabLst>
                <a:tab pos="579438" algn="l"/>
              </a:tabLst>
              <a:defRPr>
                <a:solidFill>
                  <a:schemeClr val="tx1"/>
                </a:solidFill>
                <a:latin typeface="Arial" pitchFamily="34" charset="0"/>
              </a:defRPr>
            </a:lvl2pPr>
            <a:lvl3pPr marL="995363" defTabSz="995363">
              <a:tabLst>
                <a:tab pos="579438" algn="l"/>
              </a:tabLst>
              <a:defRPr>
                <a:solidFill>
                  <a:schemeClr val="tx1"/>
                </a:solidFill>
                <a:latin typeface="Arial" pitchFamily="34" charset="0"/>
              </a:defRPr>
            </a:lvl3pPr>
            <a:lvl4pPr marL="1492250" defTabSz="995363">
              <a:tabLst>
                <a:tab pos="579438" algn="l"/>
              </a:tabLst>
              <a:defRPr>
                <a:solidFill>
                  <a:schemeClr val="tx1"/>
                </a:solidFill>
                <a:latin typeface="Arial" pitchFamily="34" charset="0"/>
              </a:defRPr>
            </a:lvl4pPr>
            <a:lvl5pPr marL="1987550" defTabSz="995363">
              <a:tabLst>
                <a:tab pos="579438" algn="l"/>
              </a:tabLst>
              <a:defRPr>
                <a:solidFill>
                  <a:schemeClr val="tx1"/>
                </a:solidFill>
                <a:latin typeface="Arial" pitchFamily="34" charset="0"/>
              </a:defRPr>
            </a:lvl5pPr>
            <a:lvl6pPr marL="2444750" defTabSz="995363" fontAlgn="base">
              <a:spcBef>
                <a:spcPct val="0"/>
              </a:spcBef>
              <a:spcAft>
                <a:spcPct val="0"/>
              </a:spcAft>
              <a:tabLst>
                <a:tab pos="579438" algn="l"/>
              </a:tabLst>
              <a:defRPr>
                <a:solidFill>
                  <a:schemeClr val="tx1"/>
                </a:solidFill>
                <a:latin typeface="Arial" pitchFamily="34" charset="0"/>
              </a:defRPr>
            </a:lvl6pPr>
            <a:lvl7pPr marL="2901950" defTabSz="995363" fontAlgn="base">
              <a:spcBef>
                <a:spcPct val="0"/>
              </a:spcBef>
              <a:spcAft>
                <a:spcPct val="0"/>
              </a:spcAft>
              <a:tabLst>
                <a:tab pos="579438" algn="l"/>
              </a:tabLst>
              <a:defRPr>
                <a:solidFill>
                  <a:schemeClr val="tx1"/>
                </a:solidFill>
                <a:latin typeface="Arial" pitchFamily="34" charset="0"/>
              </a:defRPr>
            </a:lvl7pPr>
            <a:lvl8pPr marL="3359150" defTabSz="995363" fontAlgn="base">
              <a:spcBef>
                <a:spcPct val="0"/>
              </a:spcBef>
              <a:spcAft>
                <a:spcPct val="0"/>
              </a:spcAft>
              <a:tabLst>
                <a:tab pos="579438" algn="l"/>
              </a:tabLst>
              <a:defRPr>
                <a:solidFill>
                  <a:schemeClr val="tx1"/>
                </a:solidFill>
                <a:latin typeface="Arial" pitchFamily="34" charset="0"/>
              </a:defRPr>
            </a:lvl8pPr>
            <a:lvl9pPr marL="3816350" defTabSz="995363" fontAlgn="base">
              <a:spcBef>
                <a:spcPct val="0"/>
              </a:spcBef>
              <a:spcAft>
                <a:spcPct val="0"/>
              </a:spcAft>
              <a:tabLst>
                <a:tab pos="579438" algn="l"/>
              </a:tabLst>
              <a:defRPr>
                <a:solidFill>
                  <a:schemeClr val="tx1"/>
                </a:solidFill>
                <a:latin typeface="Arial" pitchFamily="34" charset="0"/>
              </a:defRPr>
            </a:lvl9pPr>
          </a:lstStyle>
          <a:p>
            <a:pPr marL="0" indent="0"/>
            <a:r>
              <a:rPr lang="en-CA" sz="700" dirty="0">
                <a:solidFill>
                  <a:srgbClr val="000000"/>
                </a:solidFill>
              </a:rPr>
              <a:t>(1) Data as of September 30, 2023</a:t>
            </a:r>
            <a:endParaRPr lang="en-US" sz="700" dirty="0">
              <a:solidFill>
                <a:srgbClr val="000000"/>
              </a:solidFill>
            </a:endParaRPr>
          </a:p>
        </p:txBody>
      </p:sp>
      <p:sp>
        <p:nvSpPr>
          <p:cNvPr id="10" name="TextBox 9">
            <a:extLst>
              <a:ext uri="{FF2B5EF4-FFF2-40B4-BE49-F238E27FC236}">
                <a16:creationId xmlns:a16="http://schemas.microsoft.com/office/drawing/2014/main" id="{4043D352-34E7-2F40-BEF8-72E4B960B51F}"/>
              </a:ext>
            </a:extLst>
          </p:cNvPr>
          <p:cNvSpPr txBox="1"/>
          <p:nvPr/>
        </p:nvSpPr>
        <p:spPr>
          <a:xfrm>
            <a:off x="495299" y="5431773"/>
            <a:ext cx="8915399" cy="754053"/>
          </a:xfrm>
          <a:prstGeom prst="rect">
            <a:avLst/>
          </a:prstGeom>
          <a:solidFill>
            <a:schemeClr val="accent1"/>
          </a:solidFill>
          <a:effectLst>
            <a:glow rad="228600">
              <a:schemeClr val="accent1">
                <a:alpha val="40000"/>
              </a:schemeClr>
            </a:glow>
          </a:effectLst>
        </p:spPr>
        <p:txBody>
          <a:bodyPr wrap="square" rtlCol="0">
            <a:spAutoFit/>
          </a:bodyPr>
          <a:lstStyle/>
          <a:p>
            <a:pPr algn="ctr"/>
            <a:r>
              <a:rPr lang="en-US" b="1" dirty="0">
                <a:solidFill>
                  <a:schemeClr val="bg1"/>
                </a:solidFill>
              </a:rPr>
              <a:t>Commitment to long-term </a:t>
            </a:r>
            <a:r>
              <a:rPr lang="en-US" sz="2500" b="1" dirty="0">
                <a:solidFill>
                  <a:srgbClr val="D24404"/>
                </a:solidFill>
              </a:rPr>
              <a:t>total value creation</a:t>
            </a:r>
            <a:r>
              <a:rPr lang="en-US" sz="2000" b="1" dirty="0">
                <a:solidFill>
                  <a:srgbClr val="D24404"/>
                </a:solidFill>
              </a:rPr>
              <a:t> </a:t>
            </a:r>
            <a:r>
              <a:rPr lang="en-US" b="1" dirty="0">
                <a:solidFill>
                  <a:schemeClr val="bg1"/>
                </a:solidFill>
              </a:rPr>
              <a:t>through growth in tangible book value per share plus dividends</a:t>
            </a:r>
            <a:endParaRPr lang="en-GB" b="1" dirty="0">
              <a:solidFill>
                <a:schemeClr val="bg1"/>
              </a:solidFill>
            </a:endParaRPr>
          </a:p>
        </p:txBody>
      </p:sp>
    </p:spTree>
    <p:extLst>
      <p:ext uri="{BB962C8B-B14F-4D97-AF65-F5344CB8AC3E}">
        <p14:creationId xmlns:p14="http://schemas.microsoft.com/office/powerpoint/2010/main" val="172645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B1725846-FCF6-C84E-C8F0-FAD03D32D7BF}"/>
              </a:ext>
            </a:extLst>
          </p:cNvPr>
          <p:cNvGraphicFramePr>
            <a:graphicFrameLocks/>
          </p:cNvGraphicFramePr>
          <p:nvPr>
            <p:extLst>
              <p:ext uri="{D42A27DB-BD31-4B8C-83A1-F6EECF244321}">
                <p14:modId xmlns:p14="http://schemas.microsoft.com/office/powerpoint/2010/main" val="3521384995"/>
              </p:ext>
            </p:extLst>
          </p:nvPr>
        </p:nvGraphicFramePr>
        <p:xfrm>
          <a:off x="765279" y="1276537"/>
          <a:ext cx="8175744" cy="2178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2C2871A-2757-C070-0B4C-7043C1E1F6F2}"/>
              </a:ext>
            </a:extLst>
          </p:cNvPr>
          <p:cNvGraphicFramePr>
            <a:graphicFrameLocks/>
          </p:cNvGraphicFramePr>
          <p:nvPr>
            <p:extLst>
              <p:ext uri="{D42A27DB-BD31-4B8C-83A1-F6EECF244321}">
                <p14:modId xmlns:p14="http://schemas.microsoft.com/office/powerpoint/2010/main" val="1134406593"/>
              </p:ext>
            </p:extLst>
          </p:nvPr>
        </p:nvGraphicFramePr>
        <p:xfrm>
          <a:off x="765278" y="3886708"/>
          <a:ext cx="8175745" cy="2260409"/>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F94907A2-9977-C0D9-050C-763543B623DE}"/>
              </a:ext>
            </a:extLst>
          </p:cNvPr>
          <p:cNvSpPr/>
          <p:nvPr/>
        </p:nvSpPr>
        <p:spPr>
          <a:xfrm>
            <a:off x="701554" y="3911929"/>
            <a:ext cx="8175745" cy="23186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770087-1482-7917-CA52-61DBFE29EB93}"/>
              </a:ext>
            </a:extLst>
          </p:cNvPr>
          <p:cNvSpPr>
            <a:spLocks noGrp="1"/>
          </p:cNvSpPr>
          <p:nvPr>
            <p:ph type="title"/>
          </p:nvPr>
        </p:nvSpPr>
        <p:spPr>
          <a:xfrm>
            <a:off x="495300" y="478058"/>
            <a:ext cx="8915400" cy="402032"/>
          </a:xfrm>
        </p:spPr>
        <p:txBody>
          <a:bodyPr/>
          <a:lstStyle/>
          <a:p>
            <a:r>
              <a:rPr lang="en-US" dirty="0"/>
              <a:t>Track Record of Maximizing Total Value Creation</a:t>
            </a:r>
            <a:endParaRPr lang="en-GB" dirty="0"/>
          </a:p>
        </p:txBody>
      </p:sp>
      <p:cxnSp>
        <p:nvCxnSpPr>
          <p:cNvPr id="11" name="Straight Connector 10">
            <a:extLst>
              <a:ext uri="{FF2B5EF4-FFF2-40B4-BE49-F238E27FC236}">
                <a16:creationId xmlns:a16="http://schemas.microsoft.com/office/drawing/2014/main" id="{9845AA19-A019-067D-62F1-70D07F3FAAE3}"/>
              </a:ext>
            </a:extLst>
          </p:cNvPr>
          <p:cNvCxnSpPr>
            <a:cxnSpLocks/>
          </p:cNvCxnSpPr>
          <p:nvPr/>
        </p:nvCxnSpPr>
        <p:spPr>
          <a:xfrm>
            <a:off x="1328098" y="5167526"/>
            <a:ext cx="7277100" cy="0"/>
          </a:xfrm>
          <a:prstGeom prst="line">
            <a:avLst/>
          </a:prstGeom>
          <a:ln w="15875">
            <a:solidFill>
              <a:srgbClr val="D24404"/>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C93CFB7-64F9-8250-5B81-A663F8DF63E0}"/>
              </a:ext>
            </a:extLst>
          </p:cNvPr>
          <p:cNvSpPr txBox="1"/>
          <p:nvPr/>
        </p:nvSpPr>
        <p:spPr>
          <a:xfrm>
            <a:off x="3733573" y="4322664"/>
            <a:ext cx="2496196" cy="253916"/>
          </a:xfrm>
          <a:prstGeom prst="rect">
            <a:avLst/>
          </a:prstGeom>
          <a:noFill/>
          <a:ln>
            <a:solidFill>
              <a:srgbClr val="EB5917"/>
            </a:solidFill>
          </a:ln>
        </p:spPr>
        <p:txBody>
          <a:bodyPr wrap="none" rtlCol="0">
            <a:spAutoFit/>
          </a:bodyPr>
          <a:lstStyle/>
          <a:p>
            <a:r>
              <a:rPr lang="en-US" sz="1050" b="1" dirty="0">
                <a:solidFill>
                  <a:srgbClr val="EB5917"/>
                </a:solidFill>
              </a:rPr>
              <a:t>Average ROE 2013-9/30/2023: 13.1%</a:t>
            </a:r>
            <a:endParaRPr lang="en-GB" sz="1050" b="1" dirty="0">
              <a:solidFill>
                <a:srgbClr val="EB5917"/>
              </a:solidFill>
            </a:endParaRPr>
          </a:p>
        </p:txBody>
      </p:sp>
      <p:sp>
        <p:nvSpPr>
          <p:cNvPr id="18" name="TextBox 17">
            <a:extLst>
              <a:ext uri="{FF2B5EF4-FFF2-40B4-BE49-F238E27FC236}">
                <a16:creationId xmlns:a16="http://schemas.microsoft.com/office/drawing/2014/main" id="{11EBFF63-0728-70C8-5E4D-46C93BFC0B97}"/>
              </a:ext>
            </a:extLst>
          </p:cNvPr>
          <p:cNvSpPr txBox="1"/>
          <p:nvPr/>
        </p:nvSpPr>
        <p:spPr>
          <a:xfrm>
            <a:off x="3970954" y="1314120"/>
            <a:ext cx="2060179" cy="253916"/>
          </a:xfrm>
          <a:prstGeom prst="rect">
            <a:avLst/>
          </a:prstGeom>
          <a:noFill/>
          <a:ln>
            <a:solidFill>
              <a:srgbClr val="EB5917"/>
            </a:solidFill>
          </a:ln>
        </p:spPr>
        <p:txBody>
          <a:bodyPr wrap="none" rtlCol="0">
            <a:spAutoFit/>
          </a:bodyPr>
          <a:lstStyle/>
          <a:p>
            <a:r>
              <a:rPr lang="en-US" sz="1050" b="1" dirty="0">
                <a:solidFill>
                  <a:srgbClr val="EB5917"/>
                </a:solidFill>
              </a:rPr>
              <a:t>CAGR 2013 – 9/30/2023: 5.5%</a:t>
            </a:r>
            <a:endParaRPr lang="en-GB" sz="1050" b="1" dirty="0">
              <a:solidFill>
                <a:srgbClr val="EB5917"/>
              </a:solidFill>
            </a:endParaRPr>
          </a:p>
        </p:txBody>
      </p:sp>
      <p:sp>
        <p:nvSpPr>
          <p:cNvPr id="19" name="TextBox 18">
            <a:extLst>
              <a:ext uri="{FF2B5EF4-FFF2-40B4-BE49-F238E27FC236}">
                <a16:creationId xmlns:a16="http://schemas.microsoft.com/office/drawing/2014/main" id="{4EDEE472-9C13-A17A-3D73-64500CF5C0E1}"/>
              </a:ext>
            </a:extLst>
          </p:cNvPr>
          <p:cNvSpPr txBox="1"/>
          <p:nvPr/>
        </p:nvSpPr>
        <p:spPr>
          <a:xfrm>
            <a:off x="2926564" y="3788510"/>
            <a:ext cx="4252896" cy="276999"/>
          </a:xfrm>
          <a:prstGeom prst="rect">
            <a:avLst/>
          </a:prstGeom>
          <a:solidFill>
            <a:schemeClr val="accent1"/>
          </a:solidFill>
          <a:ln>
            <a:noFill/>
          </a:ln>
          <a:effectLst>
            <a:glow rad="228600">
              <a:schemeClr val="accent1">
                <a:alpha val="40000"/>
              </a:schemeClr>
            </a:glow>
          </a:effectLst>
        </p:spPr>
        <p:txBody>
          <a:bodyPr wrap="none" rtlCol="0">
            <a:spAutoFit/>
          </a:bodyPr>
          <a:lstStyle/>
          <a:p>
            <a:pPr algn="ctr"/>
            <a:r>
              <a:rPr lang="en-US" sz="1200" b="1" dirty="0">
                <a:solidFill>
                  <a:schemeClr val="bg1"/>
                </a:solidFill>
              </a:rPr>
              <a:t>Core Operating Return on Average Shareholders’ Equity</a:t>
            </a:r>
            <a:endParaRPr lang="en-GB" sz="1200" b="1" dirty="0">
              <a:solidFill>
                <a:schemeClr val="bg1"/>
              </a:solidFill>
            </a:endParaRPr>
          </a:p>
        </p:txBody>
      </p:sp>
      <p:cxnSp>
        <p:nvCxnSpPr>
          <p:cNvPr id="7" name="Straight Connector 6">
            <a:extLst>
              <a:ext uri="{FF2B5EF4-FFF2-40B4-BE49-F238E27FC236}">
                <a16:creationId xmlns:a16="http://schemas.microsoft.com/office/drawing/2014/main" id="{F92DC189-26AE-C321-1286-3BE99EB8BDAD}"/>
              </a:ext>
            </a:extLst>
          </p:cNvPr>
          <p:cNvCxnSpPr>
            <a:cxnSpLocks/>
          </p:cNvCxnSpPr>
          <p:nvPr/>
        </p:nvCxnSpPr>
        <p:spPr>
          <a:xfrm flipH="1">
            <a:off x="6166395" y="1514029"/>
            <a:ext cx="13648" cy="1659452"/>
          </a:xfrm>
          <a:prstGeom prst="line">
            <a:avLst/>
          </a:prstGeom>
          <a:ln w="15875">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3A7DD24-9A8A-5877-3F36-F248C364B4B3}"/>
              </a:ext>
            </a:extLst>
          </p:cNvPr>
          <p:cNvSpPr txBox="1"/>
          <p:nvPr/>
        </p:nvSpPr>
        <p:spPr>
          <a:xfrm>
            <a:off x="6166394" y="1448081"/>
            <a:ext cx="1454061" cy="215444"/>
          </a:xfrm>
          <a:prstGeom prst="rect">
            <a:avLst/>
          </a:prstGeom>
          <a:solidFill>
            <a:schemeClr val="bg2"/>
          </a:solidFill>
          <a:ln>
            <a:noFill/>
            <a:prstDash val="sysDash"/>
          </a:ln>
        </p:spPr>
        <p:txBody>
          <a:bodyPr wrap="square" rtlCol="0">
            <a:spAutoFit/>
          </a:bodyPr>
          <a:lstStyle/>
          <a:p>
            <a:pPr algn="ctr"/>
            <a:r>
              <a:rPr lang="en-US" sz="800" b="1" dirty="0">
                <a:solidFill>
                  <a:schemeClr val="bg1"/>
                </a:solidFill>
              </a:rPr>
              <a:t>Public listing on Nasdaq</a:t>
            </a:r>
            <a:r>
              <a:rPr lang="en-US" sz="800" b="1" baseline="40000" dirty="0">
                <a:solidFill>
                  <a:schemeClr val="bg1"/>
                </a:solidFill>
              </a:rPr>
              <a:t>(1)</a:t>
            </a:r>
            <a:endParaRPr lang="en-GB" sz="800" b="1" baseline="40000" dirty="0">
              <a:solidFill>
                <a:schemeClr val="bg1"/>
              </a:solidFill>
            </a:endParaRPr>
          </a:p>
        </p:txBody>
      </p:sp>
      <p:sp>
        <p:nvSpPr>
          <p:cNvPr id="5" name="TextBox 4">
            <a:extLst>
              <a:ext uri="{FF2B5EF4-FFF2-40B4-BE49-F238E27FC236}">
                <a16:creationId xmlns:a16="http://schemas.microsoft.com/office/drawing/2014/main" id="{22D7A09F-4CA2-E499-461F-038D9A05B894}"/>
              </a:ext>
            </a:extLst>
          </p:cNvPr>
          <p:cNvSpPr txBox="1"/>
          <p:nvPr/>
        </p:nvSpPr>
        <p:spPr>
          <a:xfrm>
            <a:off x="1044456" y="3432609"/>
            <a:ext cx="7832842" cy="307777"/>
          </a:xfrm>
          <a:prstGeom prst="rect">
            <a:avLst/>
          </a:prstGeom>
          <a:noFill/>
        </p:spPr>
        <p:txBody>
          <a:bodyPr wrap="square" rtlCol="0">
            <a:spAutoFit/>
          </a:bodyPr>
          <a:lstStyle/>
          <a:p>
            <a:r>
              <a:rPr lang="en-US" sz="700" dirty="0"/>
              <a:t>(1) IGI completed a business combination with Tiberius Acquisition Corp. and began trading on Nasdaq on March 18, 2020. As a result of the Business Combination, $41 million of capital was raised; in addition, IGI’s total shares outstanding were reduced causing a dilutive impact of approximately 33%.</a:t>
            </a:r>
            <a:endParaRPr lang="en-GB" sz="700" dirty="0"/>
          </a:p>
        </p:txBody>
      </p:sp>
      <p:sp>
        <p:nvSpPr>
          <p:cNvPr id="16" name="Rectangle 15">
            <a:extLst>
              <a:ext uri="{FF2B5EF4-FFF2-40B4-BE49-F238E27FC236}">
                <a16:creationId xmlns:a16="http://schemas.microsoft.com/office/drawing/2014/main" id="{D4B8759C-D880-7FA9-8BEE-637F3D23A07D}"/>
              </a:ext>
            </a:extLst>
          </p:cNvPr>
          <p:cNvSpPr/>
          <p:nvPr/>
        </p:nvSpPr>
        <p:spPr>
          <a:xfrm>
            <a:off x="701554" y="1127194"/>
            <a:ext cx="8175745" cy="2587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D6E99F4-94A8-B896-E253-C03F17E58464}"/>
              </a:ext>
            </a:extLst>
          </p:cNvPr>
          <p:cNvSpPr txBox="1"/>
          <p:nvPr/>
        </p:nvSpPr>
        <p:spPr>
          <a:xfrm>
            <a:off x="2926564" y="999539"/>
            <a:ext cx="4252896" cy="276999"/>
          </a:xfrm>
          <a:prstGeom prst="rect">
            <a:avLst/>
          </a:prstGeom>
          <a:solidFill>
            <a:schemeClr val="tx2"/>
          </a:solidFill>
          <a:ln>
            <a:noFill/>
          </a:ln>
          <a:effectLst>
            <a:glow rad="228600">
              <a:schemeClr val="accent1">
                <a:alpha val="40000"/>
              </a:schemeClr>
            </a:glow>
          </a:effectLst>
        </p:spPr>
        <p:txBody>
          <a:bodyPr wrap="square" rtlCol="0">
            <a:spAutoFit/>
          </a:bodyPr>
          <a:lstStyle/>
          <a:p>
            <a:pPr algn="ctr"/>
            <a:r>
              <a:rPr lang="en-US" sz="1200" b="1" dirty="0">
                <a:solidFill>
                  <a:schemeClr val="bg1"/>
                </a:solidFill>
              </a:rPr>
              <a:t>Tangible Book Value Per Share plus Dividends</a:t>
            </a:r>
            <a:endParaRPr lang="en-GB" sz="1200" b="1" dirty="0">
              <a:solidFill>
                <a:schemeClr val="bg1"/>
              </a:solidFill>
            </a:endParaRPr>
          </a:p>
        </p:txBody>
      </p:sp>
      <p:sp>
        <p:nvSpPr>
          <p:cNvPr id="23" name="TextBox 22">
            <a:extLst>
              <a:ext uri="{FF2B5EF4-FFF2-40B4-BE49-F238E27FC236}">
                <a16:creationId xmlns:a16="http://schemas.microsoft.com/office/drawing/2014/main" id="{C952D2EB-7E2B-E574-DE25-1936DEA518E5}"/>
              </a:ext>
            </a:extLst>
          </p:cNvPr>
          <p:cNvSpPr txBox="1"/>
          <p:nvPr/>
        </p:nvSpPr>
        <p:spPr>
          <a:xfrm>
            <a:off x="8135799" y="6006829"/>
            <a:ext cx="625492" cy="200055"/>
          </a:xfrm>
          <a:prstGeom prst="rect">
            <a:avLst/>
          </a:prstGeom>
          <a:noFill/>
        </p:spPr>
        <p:txBody>
          <a:bodyPr wrap="none" rtlCol="0">
            <a:spAutoFit/>
          </a:bodyPr>
          <a:lstStyle/>
          <a:p>
            <a:r>
              <a:rPr lang="en-US" sz="700" dirty="0"/>
              <a:t>Annualized</a:t>
            </a:r>
            <a:endParaRPr lang="en-GB" sz="700" dirty="0"/>
          </a:p>
        </p:txBody>
      </p:sp>
    </p:spTree>
    <p:extLst>
      <p:ext uri="{BB962C8B-B14F-4D97-AF65-F5344CB8AC3E}">
        <p14:creationId xmlns:p14="http://schemas.microsoft.com/office/powerpoint/2010/main" val="270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73E57A-A05E-BEB3-B252-ADF419C84289}"/>
              </a:ext>
            </a:extLst>
          </p:cNvPr>
          <p:cNvSpPr/>
          <p:nvPr/>
        </p:nvSpPr>
        <p:spPr>
          <a:xfrm>
            <a:off x="4962525" y="2456119"/>
            <a:ext cx="3802950" cy="15824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Chart 2">
            <a:extLst>
              <a:ext uri="{FF2B5EF4-FFF2-40B4-BE49-F238E27FC236}">
                <a16:creationId xmlns:a16="http://schemas.microsoft.com/office/drawing/2014/main" id="{EAAF3444-468F-4AE4-94DF-29E3DA564103}"/>
              </a:ext>
            </a:extLst>
          </p:cNvPr>
          <p:cNvGraphicFramePr>
            <a:graphicFrameLocks/>
          </p:cNvGraphicFramePr>
          <p:nvPr>
            <p:extLst>
              <p:ext uri="{D42A27DB-BD31-4B8C-83A1-F6EECF244321}">
                <p14:modId xmlns:p14="http://schemas.microsoft.com/office/powerpoint/2010/main" val="2719041620"/>
              </p:ext>
            </p:extLst>
          </p:nvPr>
        </p:nvGraphicFramePr>
        <p:xfrm>
          <a:off x="465670" y="1348246"/>
          <a:ext cx="8915400" cy="455725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08C7353-22A5-36EE-0E6E-ACC3FA5E112A}"/>
              </a:ext>
            </a:extLst>
          </p:cNvPr>
          <p:cNvSpPr txBox="1"/>
          <p:nvPr/>
        </p:nvSpPr>
        <p:spPr>
          <a:xfrm>
            <a:off x="2821721" y="1598368"/>
            <a:ext cx="4252896" cy="461665"/>
          </a:xfrm>
          <a:prstGeom prst="rect">
            <a:avLst/>
          </a:prstGeom>
          <a:solidFill>
            <a:schemeClr val="accent1"/>
          </a:solidFill>
          <a:ln>
            <a:noFill/>
          </a:ln>
          <a:effectLst/>
        </p:spPr>
        <p:txBody>
          <a:bodyPr wrap="square" rtlCol="0">
            <a:spAutoFit/>
          </a:bodyPr>
          <a:lstStyle/>
          <a:p>
            <a:pPr algn="ctr"/>
            <a:r>
              <a:rPr lang="en-US" sz="1200" b="1" dirty="0">
                <a:solidFill>
                  <a:schemeClr val="bg1"/>
                </a:solidFill>
              </a:rPr>
              <a:t>Return on Tangible Equity and Sharpe Ratio</a:t>
            </a:r>
          </a:p>
          <a:p>
            <a:pPr algn="ctr"/>
            <a:r>
              <a:rPr lang="en-US" sz="1200" b="1" dirty="0">
                <a:solidFill>
                  <a:schemeClr val="bg1"/>
                </a:solidFill>
              </a:rPr>
              <a:t>12/31/2013-12/31/2022</a:t>
            </a:r>
            <a:endParaRPr lang="en-GB" sz="1200" b="1" dirty="0">
              <a:solidFill>
                <a:schemeClr val="bg1"/>
              </a:solidFill>
            </a:endParaRPr>
          </a:p>
        </p:txBody>
      </p:sp>
      <p:sp>
        <p:nvSpPr>
          <p:cNvPr id="5" name="Title 4"/>
          <p:cNvSpPr>
            <a:spLocks noGrp="1"/>
          </p:cNvSpPr>
          <p:nvPr>
            <p:ph type="title"/>
          </p:nvPr>
        </p:nvSpPr>
        <p:spPr>
          <a:xfrm>
            <a:off x="495300" y="460609"/>
            <a:ext cx="8915400" cy="402032"/>
          </a:xfrm>
        </p:spPr>
        <p:txBody>
          <a:bodyPr/>
          <a:lstStyle/>
          <a:p>
            <a:r>
              <a:rPr lang="en-US" dirty="0"/>
              <a:t>Superior Total Value Creation</a:t>
            </a:r>
          </a:p>
        </p:txBody>
      </p:sp>
      <p:sp>
        <p:nvSpPr>
          <p:cNvPr id="30" name="Source 14"/>
          <p:cNvSpPr txBox="1">
            <a:spLocks noChangeArrowheads="1"/>
          </p:cNvSpPr>
          <p:nvPr/>
        </p:nvSpPr>
        <p:spPr bwMode="auto">
          <a:xfrm>
            <a:off x="495300" y="5999595"/>
            <a:ext cx="8915400" cy="2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nchorCtr="0">
            <a:spAutoFit/>
          </a:bodyPr>
          <a:lstStyle>
            <a:lvl1pPr marL="579438" indent="-579438" defTabSz="995363">
              <a:tabLst>
                <a:tab pos="579438" algn="l"/>
              </a:tabLst>
              <a:defRPr>
                <a:solidFill>
                  <a:schemeClr val="tx1"/>
                </a:solidFill>
                <a:latin typeface="Arial" pitchFamily="34" charset="0"/>
              </a:defRPr>
            </a:lvl1pPr>
            <a:lvl2pPr marL="609600" defTabSz="995363">
              <a:tabLst>
                <a:tab pos="579438" algn="l"/>
              </a:tabLst>
              <a:defRPr>
                <a:solidFill>
                  <a:schemeClr val="tx1"/>
                </a:solidFill>
                <a:latin typeface="Arial" pitchFamily="34" charset="0"/>
              </a:defRPr>
            </a:lvl2pPr>
            <a:lvl3pPr marL="995363" defTabSz="995363">
              <a:tabLst>
                <a:tab pos="579438" algn="l"/>
              </a:tabLst>
              <a:defRPr>
                <a:solidFill>
                  <a:schemeClr val="tx1"/>
                </a:solidFill>
                <a:latin typeface="Arial" pitchFamily="34" charset="0"/>
              </a:defRPr>
            </a:lvl3pPr>
            <a:lvl4pPr marL="1492250" defTabSz="995363">
              <a:tabLst>
                <a:tab pos="579438" algn="l"/>
              </a:tabLst>
              <a:defRPr>
                <a:solidFill>
                  <a:schemeClr val="tx1"/>
                </a:solidFill>
                <a:latin typeface="Arial" pitchFamily="34" charset="0"/>
              </a:defRPr>
            </a:lvl4pPr>
            <a:lvl5pPr marL="1987550" defTabSz="995363">
              <a:tabLst>
                <a:tab pos="579438" algn="l"/>
              </a:tabLst>
              <a:defRPr>
                <a:solidFill>
                  <a:schemeClr val="tx1"/>
                </a:solidFill>
                <a:latin typeface="Arial" pitchFamily="34" charset="0"/>
              </a:defRPr>
            </a:lvl5pPr>
            <a:lvl6pPr marL="2444750" defTabSz="995363" fontAlgn="base">
              <a:spcBef>
                <a:spcPct val="0"/>
              </a:spcBef>
              <a:spcAft>
                <a:spcPct val="0"/>
              </a:spcAft>
              <a:tabLst>
                <a:tab pos="579438" algn="l"/>
              </a:tabLst>
              <a:defRPr>
                <a:solidFill>
                  <a:schemeClr val="tx1"/>
                </a:solidFill>
                <a:latin typeface="Arial" pitchFamily="34" charset="0"/>
              </a:defRPr>
            </a:lvl6pPr>
            <a:lvl7pPr marL="2901950" defTabSz="995363" fontAlgn="base">
              <a:spcBef>
                <a:spcPct val="0"/>
              </a:spcBef>
              <a:spcAft>
                <a:spcPct val="0"/>
              </a:spcAft>
              <a:tabLst>
                <a:tab pos="579438" algn="l"/>
              </a:tabLst>
              <a:defRPr>
                <a:solidFill>
                  <a:schemeClr val="tx1"/>
                </a:solidFill>
                <a:latin typeface="Arial" pitchFamily="34" charset="0"/>
              </a:defRPr>
            </a:lvl7pPr>
            <a:lvl8pPr marL="3359150" defTabSz="995363" fontAlgn="base">
              <a:spcBef>
                <a:spcPct val="0"/>
              </a:spcBef>
              <a:spcAft>
                <a:spcPct val="0"/>
              </a:spcAft>
              <a:tabLst>
                <a:tab pos="579438" algn="l"/>
              </a:tabLst>
              <a:defRPr>
                <a:solidFill>
                  <a:schemeClr val="tx1"/>
                </a:solidFill>
                <a:latin typeface="Arial" pitchFamily="34" charset="0"/>
              </a:defRPr>
            </a:lvl8pPr>
            <a:lvl9pPr marL="3816350" defTabSz="995363" fontAlgn="base">
              <a:spcBef>
                <a:spcPct val="0"/>
              </a:spcBef>
              <a:spcAft>
                <a:spcPct val="0"/>
              </a:spcAft>
              <a:tabLst>
                <a:tab pos="579438" algn="l"/>
              </a:tabLst>
              <a:defRPr>
                <a:solidFill>
                  <a:schemeClr val="tx1"/>
                </a:solidFill>
                <a:latin typeface="Arial" pitchFamily="34" charset="0"/>
              </a:defRPr>
            </a:lvl9pPr>
          </a:lstStyle>
          <a:p>
            <a:pPr marL="342387" indent="-342387"/>
            <a:r>
              <a:rPr lang="en-US" sz="700" dirty="0">
                <a:solidFill>
                  <a:srgbClr val="000000"/>
                </a:solidFill>
              </a:rPr>
              <a:t>Source: Dowling Research. Note: The chart represents 10-year average ROTE and Sharpe ratio (or shorter period for companies where 10 years is not available). Sharpe ratio is estimated as the difference</a:t>
            </a:r>
          </a:p>
          <a:p>
            <a:pPr marL="342387" indent="-342387"/>
            <a:r>
              <a:rPr lang="en-US" sz="700" dirty="0">
                <a:solidFill>
                  <a:srgbClr val="000000"/>
                </a:solidFill>
              </a:rPr>
              <a:t>between 10 Year average ROTE and 10 Year Mean U.S. Treasury, divided by the Company’s ROTE Standard Deviation. </a:t>
            </a:r>
          </a:p>
        </p:txBody>
      </p:sp>
      <p:sp>
        <p:nvSpPr>
          <p:cNvPr id="7" name="TextBox 6">
            <a:extLst>
              <a:ext uri="{FF2B5EF4-FFF2-40B4-BE49-F238E27FC236}">
                <a16:creationId xmlns:a16="http://schemas.microsoft.com/office/drawing/2014/main" id="{71D1F764-4CAB-464F-DE08-8F10516E43FF}"/>
              </a:ext>
            </a:extLst>
          </p:cNvPr>
          <p:cNvSpPr txBox="1"/>
          <p:nvPr/>
        </p:nvSpPr>
        <p:spPr>
          <a:xfrm>
            <a:off x="6012468" y="2148764"/>
            <a:ext cx="2124299" cy="246221"/>
          </a:xfrm>
          <a:prstGeom prst="rect">
            <a:avLst/>
          </a:prstGeom>
          <a:solidFill>
            <a:schemeClr val="accent1"/>
          </a:solidFill>
        </p:spPr>
        <p:txBody>
          <a:bodyPr wrap="none" rtlCol="0">
            <a:spAutoFit/>
          </a:bodyPr>
          <a:lstStyle/>
          <a:p>
            <a:r>
              <a:rPr lang="en-US" sz="1000" b="1" i="1" dirty="0">
                <a:solidFill>
                  <a:srgbClr val="EB5917"/>
                </a:solidFill>
              </a:rPr>
              <a:t>Lower Volatility, Higher Returns</a:t>
            </a:r>
            <a:endParaRPr lang="en-GB" sz="1000" b="1" i="1" dirty="0">
              <a:solidFill>
                <a:srgbClr val="EB5917"/>
              </a:solidFill>
            </a:endParaRPr>
          </a:p>
        </p:txBody>
      </p:sp>
      <p:sp>
        <p:nvSpPr>
          <p:cNvPr id="10" name="TextBox 9">
            <a:extLst>
              <a:ext uri="{FF2B5EF4-FFF2-40B4-BE49-F238E27FC236}">
                <a16:creationId xmlns:a16="http://schemas.microsoft.com/office/drawing/2014/main" id="{0566A6A6-37FD-FB2F-3C22-5DF32644D448}"/>
              </a:ext>
            </a:extLst>
          </p:cNvPr>
          <p:cNvSpPr txBox="1"/>
          <p:nvPr/>
        </p:nvSpPr>
        <p:spPr>
          <a:xfrm>
            <a:off x="2237271" y="2148764"/>
            <a:ext cx="2153154" cy="246221"/>
          </a:xfrm>
          <a:prstGeom prst="rect">
            <a:avLst/>
          </a:prstGeom>
          <a:solidFill>
            <a:schemeClr val="accent1"/>
          </a:solidFill>
        </p:spPr>
        <p:txBody>
          <a:bodyPr wrap="none" rtlCol="0">
            <a:spAutoFit/>
          </a:bodyPr>
          <a:lstStyle/>
          <a:p>
            <a:r>
              <a:rPr lang="en-US" sz="1000" b="1" i="1" dirty="0">
                <a:solidFill>
                  <a:srgbClr val="EB5917"/>
                </a:solidFill>
              </a:rPr>
              <a:t>Higher Volatility, Higher Returns</a:t>
            </a:r>
            <a:endParaRPr lang="en-GB" sz="1000" b="1" i="1" dirty="0">
              <a:solidFill>
                <a:srgbClr val="EB5917"/>
              </a:solidFill>
            </a:endParaRPr>
          </a:p>
        </p:txBody>
      </p:sp>
      <p:sp>
        <p:nvSpPr>
          <p:cNvPr id="11" name="TextBox 10">
            <a:extLst>
              <a:ext uri="{FF2B5EF4-FFF2-40B4-BE49-F238E27FC236}">
                <a16:creationId xmlns:a16="http://schemas.microsoft.com/office/drawing/2014/main" id="{2F6ACE3F-46D1-959C-ACB5-85AA794C2A7C}"/>
              </a:ext>
            </a:extLst>
          </p:cNvPr>
          <p:cNvSpPr txBox="1"/>
          <p:nvPr/>
        </p:nvSpPr>
        <p:spPr>
          <a:xfrm>
            <a:off x="2237271" y="5698906"/>
            <a:ext cx="2124299" cy="246221"/>
          </a:xfrm>
          <a:prstGeom prst="rect">
            <a:avLst/>
          </a:prstGeom>
          <a:solidFill>
            <a:schemeClr val="accent1"/>
          </a:solidFill>
        </p:spPr>
        <p:txBody>
          <a:bodyPr wrap="none" rtlCol="0">
            <a:spAutoFit/>
          </a:bodyPr>
          <a:lstStyle/>
          <a:p>
            <a:r>
              <a:rPr lang="en-US" sz="1000" b="1" i="1" dirty="0">
                <a:solidFill>
                  <a:srgbClr val="EB5917"/>
                </a:solidFill>
              </a:rPr>
              <a:t>Higher Volatility, Lower Returns</a:t>
            </a:r>
            <a:endParaRPr lang="en-GB" sz="1000" b="1" i="1" dirty="0">
              <a:solidFill>
                <a:srgbClr val="EB5917"/>
              </a:solidFill>
            </a:endParaRPr>
          </a:p>
        </p:txBody>
      </p:sp>
      <p:sp>
        <p:nvSpPr>
          <p:cNvPr id="12" name="TextBox 11">
            <a:extLst>
              <a:ext uri="{FF2B5EF4-FFF2-40B4-BE49-F238E27FC236}">
                <a16:creationId xmlns:a16="http://schemas.microsoft.com/office/drawing/2014/main" id="{10ECCF3D-765E-E8E0-1C6B-AC99B6DE0E4F}"/>
              </a:ext>
            </a:extLst>
          </p:cNvPr>
          <p:cNvSpPr txBox="1"/>
          <p:nvPr/>
        </p:nvSpPr>
        <p:spPr>
          <a:xfrm>
            <a:off x="5992461" y="5692898"/>
            <a:ext cx="2095445" cy="246221"/>
          </a:xfrm>
          <a:prstGeom prst="rect">
            <a:avLst/>
          </a:prstGeom>
          <a:solidFill>
            <a:schemeClr val="accent1"/>
          </a:solidFill>
        </p:spPr>
        <p:txBody>
          <a:bodyPr wrap="none" rtlCol="0">
            <a:spAutoFit/>
          </a:bodyPr>
          <a:lstStyle/>
          <a:p>
            <a:r>
              <a:rPr lang="en-US" sz="1000" b="1" i="1" dirty="0">
                <a:solidFill>
                  <a:srgbClr val="EB5917"/>
                </a:solidFill>
              </a:rPr>
              <a:t>Lower Volatility, Lower Returns</a:t>
            </a:r>
            <a:endParaRPr lang="en-GB" sz="1000" b="1" i="1" dirty="0">
              <a:solidFill>
                <a:srgbClr val="EB5917"/>
              </a:solidFill>
            </a:endParaRPr>
          </a:p>
        </p:txBody>
      </p:sp>
      <p:sp>
        <p:nvSpPr>
          <p:cNvPr id="14" name="TextBox 13">
            <a:extLst>
              <a:ext uri="{FF2B5EF4-FFF2-40B4-BE49-F238E27FC236}">
                <a16:creationId xmlns:a16="http://schemas.microsoft.com/office/drawing/2014/main" id="{546E7085-A019-4CAB-25DF-2A0A86554352}"/>
              </a:ext>
            </a:extLst>
          </p:cNvPr>
          <p:cNvSpPr txBox="1"/>
          <p:nvPr/>
        </p:nvSpPr>
        <p:spPr>
          <a:xfrm>
            <a:off x="495300" y="1009692"/>
            <a:ext cx="8915400" cy="338554"/>
          </a:xfrm>
          <a:prstGeom prst="rect">
            <a:avLst/>
          </a:prstGeom>
          <a:solidFill>
            <a:schemeClr val="tx2"/>
          </a:solidFill>
          <a:ln>
            <a:noFill/>
          </a:ln>
          <a:effectLst>
            <a:glow rad="228600">
              <a:schemeClr val="accent1">
                <a:alpha val="40000"/>
              </a:schemeClr>
            </a:glow>
          </a:effectLst>
        </p:spPr>
        <p:txBody>
          <a:bodyPr wrap="square" rtlCol="0">
            <a:spAutoFit/>
          </a:bodyPr>
          <a:lstStyle/>
          <a:p>
            <a:pPr marL="285750" indent="-285750">
              <a:buClr>
                <a:srgbClr val="EB5917"/>
              </a:buClr>
              <a:buFont typeface="Wingdings" panose="05000000000000000000" pitchFamily="2" charset="2"/>
              <a:buChar char="Ø"/>
            </a:pPr>
            <a:r>
              <a:rPr lang="en-US" sz="1600" b="1" dirty="0">
                <a:solidFill>
                  <a:schemeClr val="bg1"/>
                </a:solidFill>
              </a:rPr>
              <a:t>Proven track record of higher, more consistent returns with lower volatility</a:t>
            </a:r>
            <a:endParaRPr lang="en-GB" sz="1600" b="1" dirty="0">
              <a:solidFill>
                <a:schemeClr val="bg1"/>
              </a:solidFill>
            </a:endParaRPr>
          </a:p>
        </p:txBody>
      </p:sp>
      <p:sp>
        <p:nvSpPr>
          <p:cNvPr id="2" name="Oval 1">
            <a:extLst>
              <a:ext uri="{FF2B5EF4-FFF2-40B4-BE49-F238E27FC236}">
                <a16:creationId xmlns:a16="http://schemas.microsoft.com/office/drawing/2014/main" id="{6BC4C013-15B4-2E7A-20BA-75E384F7C13C}"/>
              </a:ext>
            </a:extLst>
          </p:cNvPr>
          <p:cNvSpPr/>
          <p:nvPr/>
        </p:nvSpPr>
        <p:spPr>
          <a:xfrm>
            <a:off x="4562406" y="3387198"/>
            <a:ext cx="771525" cy="303430"/>
          </a:xfrm>
          <a:prstGeom prst="ellipse">
            <a:avLst/>
          </a:prstGeom>
          <a:no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245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73C1C-AEF4-B7C5-C863-B9550147D5D8}"/>
              </a:ext>
            </a:extLst>
          </p:cNvPr>
          <p:cNvSpPr>
            <a:spLocks noGrp="1"/>
          </p:cNvSpPr>
          <p:nvPr>
            <p:ph type="title"/>
          </p:nvPr>
        </p:nvSpPr>
        <p:spPr>
          <a:xfrm>
            <a:off x="495300" y="492125"/>
            <a:ext cx="8915400" cy="401638"/>
          </a:xfrm>
        </p:spPr>
        <p:txBody>
          <a:bodyPr/>
          <a:lstStyle/>
          <a:p>
            <a:r>
              <a:rPr lang="en-US" dirty="0"/>
              <a:t>Global Presence, Local Knowledge </a:t>
            </a:r>
            <a:endParaRPr lang="en-GB" dirty="0"/>
          </a:p>
        </p:txBody>
      </p:sp>
      <p:sp>
        <p:nvSpPr>
          <p:cNvPr id="5" name="TextBox 4">
            <a:extLst>
              <a:ext uri="{FF2B5EF4-FFF2-40B4-BE49-F238E27FC236}">
                <a16:creationId xmlns:a16="http://schemas.microsoft.com/office/drawing/2014/main" id="{38CDD7AF-D23F-415C-F271-168F65E5DAA4}"/>
              </a:ext>
            </a:extLst>
          </p:cNvPr>
          <p:cNvSpPr txBox="1"/>
          <p:nvPr/>
        </p:nvSpPr>
        <p:spPr>
          <a:xfrm>
            <a:off x="495299" y="1011342"/>
            <a:ext cx="8915399" cy="1031051"/>
          </a:xfrm>
          <a:prstGeom prst="rect">
            <a:avLst/>
          </a:prstGeom>
          <a:solidFill>
            <a:schemeClr val="tx2"/>
          </a:solidFill>
          <a:ln>
            <a:noFill/>
          </a:ln>
          <a:effectLst>
            <a:glow rad="228600">
              <a:schemeClr val="accent1">
                <a:alpha val="40000"/>
              </a:schemeClr>
            </a:glow>
          </a:effectLst>
        </p:spPr>
        <p:txBody>
          <a:bodyPr wrap="square" rtlCol="0">
            <a:spAutoFit/>
          </a:bodyPr>
          <a:lstStyle/>
          <a:p>
            <a:pPr marL="285750" indent="-285750">
              <a:spcBef>
                <a:spcPts val="600"/>
              </a:spcBef>
              <a:buClr>
                <a:srgbClr val="EB5917"/>
              </a:buClr>
              <a:buFont typeface="Wingdings" panose="05000000000000000000" pitchFamily="2" charset="2"/>
              <a:buChar char="Ø"/>
            </a:pPr>
            <a:r>
              <a:rPr lang="en-US" sz="1400" b="1" dirty="0">
                <a:solidFill>
                  <a:schemeClr val="bg1"/>
                </a:solidFill>
              </a:rPr>
              <a:t>Main underwriting hubs in UK, Europe, Middle East / North Africa, Asia Pacific covering a mix of mature and high-growth, under-represented geographies</a:t>
            </a:r>
          </a:p>
          <a:p>
            <a:pPr marL="285750" indent="-285750">
              <a:spcBef>
                <a:spcPts val="600"/>
              </a:spcBef>
              <a:buClr>
                <a:srgbClr val="EB5917"/>
              </a:buClr>
              <a:buFont typeface="Wingdings" panose="05000000000000000000" pitchFamily="2" charset="2"/>
              <a:buChar char="Ø"/>
            </a:pPr>
            <a:r>
              <a:rPr lang="en-US" sz="1400" b="1" dirty="0">
                <a:solidFill>
                  <a:schemeClr val="bg1"/>
                </a:solidFill>
              </a:rPr>
              <a:t>Distribution relationships and presence in key territories with high degree of local knowledge, cultural compatibility, and trusted relationships</a:t>
            </a:r>
          </a:p>
        </p:txBody>
      </p:sp>
      <p:pic>
        <p:nvPicPr>
          <p:cNvPr id="2" name="Picture 1">
            <a:extLst>
              <a:ext uri="{FF2B5EF4-FFF2-40B4-BE49-F238E27FC236}">
                <a16:creationId xmlns:a16="http://schemas.microsoft.com/office/drawing/2014/main" id="{D0D1CE52-2F25-1C79-5B8A-C096B2BF6028}"/>
              </a:ext>
            </a:extLst>
          </p:cNvPr>
          <p:cNvPicPr>
            <a:picLocks noChangeAspect="1"/>
          </p:cNvPicPr>
          <p:nvPr/>
        </p:nvPicPr>
        <p:blipFill>
          <a:blip r:embed="rId2"/>
          <a:stretch>
            <a:fillRect/>
          </a:stretch>
        </p:blipFill>
        <p:spPr>
          <a:xfrm>
            <a:off x="1292032" y="2159972"/>
            <a:ext cx="7321931" cy="4066384"/>
          </a:xfrm>
          <a:prstGeom prst="rect">
            <a:avLst/>
          </a:prstGeom>
        </p:spPr>
      </p:pic>
    </p:spTree>
    <p:extLst>
      <p:ext uri="{BB962C8B-B14F-4D97-AF65-F5344CB8AC3E}">
        <p14:creationId xmlns:p14="http://schemas.microsoft.com/office/powerpoint/2010/main" val="13372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450C293-1DC3-F0A7-FEEF-0CE459CC6117}"/>
              </a:ext>
            </a:extLst>
          </p:cNvPr>
          <p:cNvSpPr/>
          <p:nvPr/>
        </p:nvSpPr>
        <p:spPr>
          <a:xfrm>
            <a:off x="3523259" y="1166667"/>
            <a:ext cx="2850246" cy="4262583"/>
          </a:xfrm>
          <a:prstGeom prst="rect">
            <a:avLst/>
          </a:prstGeom>
          <a:ln>
            <a:noFill/>
          </a:ln>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44116DB-4880-AC72-D0FB-A6112B1F4055}"/>
              </a:ext>
            </a:extLst>
          </p:cNvPr>
          <p:cNvSpPr/>
          <p:nvPr/>
        </p:nvSpPr>
        <p:spPr>
          <a:xfrm>
            <a:off x="6560454" y="1164205"/>
            <a:ext cx="2850246" cy="3846498"/>
          </a:xfrm>
          <a:prstGeom prst="rect">
            <a:avLst/>
          </a:prstGeom>
          <a:ln>
            <a:noFill/>
          </a:ln>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167B468-A53D-1AC8-577D-8DC30A5106A5}"/>
              </a:ext>
            </a:extLst>
          </p:cNvPr>
          <p:cNvSpPr/>
          <p:nvPr/>
        </p:nvSpPr>
        <p:spPr>
          <a:xfrm>
            <a:off x="475431" y="1155801"/>
            <a:ext cx="2850246" cy="4511574"/>
          </a:xfrm>
          <a:prstGeom prst="rect">
            <a:avLst/>
          </a:prstGeom>
          <a:ln>
            <a:noFill/>
          </a:ln>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ource 14"/>
          <p:cNvSpPr txBox="1">
            <a:spLocks noChangeArrowheads="1"/>
          </p:cNvSpPr>
          <p:nvPr/>
        </p:nvSpPr>
        <p:spPr bwMode="auto">
          <a:xfrm>
            <a:off x="489983" y="5826909"/>
            <a:ext cx="8915400" cy="5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nchorCtr="0">
            <a:spAutoFit/>
          </a:bodyPr>
          <a:lstStyle>
            <a:lvl1pPr marL="579438" indent="-579438" defTabSz="995363">
              <a:tabLst>
                <a:tab pos="579438" algn="l"/>
              </a:tabLst>
              <a:defRPr>
                <a:solidFill>
                  <a:schemeClr val="tx1"/>
                </a:solidFill>
                <a:latin typeface="Arial" pitchFamily="34" charset="0"/>
              </a:defRPr>
            </a:lvl1pPr>
            <a:lvl2pPr marL="609600" defTabSz="995363">
              <a:tabLst>
                <a:tab pos="579438" algn="l"/>
              </a:tabLst>
              <a:defRPr>
                <a:solidFill>
                  <a:schemeClr val="tx1"/>
                </a:solidFill>
                <a:latin typeface="Arial" pitchFamily="34" charset="0"/>
              </a:defRPr>
            </a:lvl2pPr>
            <a:lvl3pPr marL="995363" defTabSz="995363">
              <a:tabLst>
                <a:tab pos="579438" algn="l"/>
              </a:tabLst>
              <a:defRPr>
                <a:solidFill>
                  <a:schemeClr val="tx1"/>
                </a:solidFill>
                <a:latin typeface="Arial" pitchFamily="34" charset="0"/>
              </a:defRPr>
            </a:lvl3pPr>
            <a:lvl4pPr marL="1492250" defTabSz="995363">
              <a:tabLst>
                <a:tab pos="579438" algn="l"/>
              </a:tabLst>
              <a:defRPr>
                <a:solidFill>
                  <a:schemeClr val="tx1"/>
                </a:solidFill>
                <a:latin typeface="Arial" pitchFamily="34" charset="0"/>
              </a:defRPr>
            </a:lvl4pPr>
            <a:lvl5pPr marL="1987550" defTabSz="995363">
              <a:tabLst>
                <a:tab pos="579438" algn="l"/>
              </a:tabLst>
              <a:defRPr>
                <a:solidFill>
                  <a:schemeClr val="tx1"/>
                </a:solidFill>
                <a:latin typeface="Arial" pitchFamily="34" charset="0"/>
              </a:defRPr>
            </a:lvl5pPr>
            <a:lvl6pPr marL="2444750" defTabSz="995363" fontAlgn="base">
              <a:spcBef>
                <a:spcPct val="0"/>
              </a:spcBef>
              <a:spcAft>
                <a:spcPct val="0"/>
              </a:spcAft>
              <a:tabLst>
                <a:tab pos="579438" algn="l"/>
              </a:tabLst>
              <a:defRPr>
                <a:solidFill>
                  <a:schemeClr val="tx1"/>
                </a:solidFill>
                <a:latin typeface="Arial" pitchFamily="34" charset="0"/>
              </a:defRPr>
            </a:lvl6pPr>
            <a:lvl7pPr marL="2901950" defTabSz="995363" fontAlgn="base">
              <a:spcBef>
                <a:spcPct val="0"/>
              </a:spcBef>
              <a:spcAft>
                <a:spcPct val="0"/>
              </a:spcAft>
              <a:tabLst>
                <a:tab pos="579438" algn="l"/>
              </a:tabLst>
              <a:defRPr>
                <a:solidFill>
                  <a:schemeClr val="tx1"/>
                </a:solidFill>
                <a:latin typeface="Arial" pitchFamily="34" charset="0"/>
              </a:defRPr>
            </a:lvl7pPr>
            <a:lvl8pPr marL="3359150" defTabSz="995363" fontAlgn="base">
              <a:spcBef>
                <a:spcPct val="0"/>
              </a:spcBef>
              <a:spcAft>
                <a:spcPct val="0"/>
              </a:spcAft>
              <a:tabLst>
                <a:tab pos="579438" algn="l"/>
              </a:tabLst>
              <a:defRPr>
                <a:solidFill>
                  <a:schemeClr val="tx1"/>
                </a:solidFill>
                <a:latin typeface="Arial" pitchFamily="34" charset="0"/>
              </a:defRPr>
            </a:lvl8pPr>
            <a:lvl9pPr marL="3816350" defTabSz="995363" fontAlgn="base">
              <a:spcBef>
                <a:spcPct val="0"/>
              </a:spcBef>
              <a:spcAft>
                <a:spcPct val="0"/>
              </a:spcAft>
              <a:tabLst>
                <a:tab pos="579438" algn="l"/>
              </a:tabLst>
              <a:defRPr>
                <a:solidFill>
                  <a:schemeClr val="tx1"/>
                </a:solidFill>
                <a:latin typeface="Arial" pitchFamily="34" charset="0"/>
              </a:defRPr>
            </a:lvl9pPr>
          </a:lstStyle>
          <a:p>
            <a:pPr marL="0" indent="0"/>
            <a:r>
              <a:rPr lang="en-US" sz="700" dirty="0">
                <a:solidFill>
                  <a:schemeClr val="tx2"/>
                </a:solidFill>
              </a:rPr>
              <a:t>(1) Represents difference in average combined ratios for the period 2013–9/30/2023 between IGIC and peers. </a:t>
            </a:r>
            <a:r>
              <a:rPr lang="en-CA" sz="700" dirty="0">
                <a:solidFill>
                  <a:schemeClr val="tx2"/>
                </a:solidFill>
              </a:rPr>
              <a:t>Peers include: MKL, ACGL, WRB, RE, RNR, HSX-LON, AXS, RLI, BEZ-LON, ARGO, KNSL, LRE-LON, JRVR and Lloyd’s of London</a:t>
            </a:r>
          </a:p>
          <a:p>
            <a:pPr marL="0" indent="0"/>
            <a:r>
              <a:rPr lang="en-CA" sz="700" dirty="0">
                <a:solidFill>
                  <a:schemeClr val="tx2"/>
                </a:solidFill>
              </a:rPr>
              <a:t>(2) 2013-Q3 2023 (annualized)</a:t>
            </a:r>
          </a:p>
          <a:p>
            <a:pPr marL="0" indent="0"/>
            <a:r>
              <a:rPr lang="en-CA" sz="700" dirty="0">
                <a:solidFill>
                  <a:schemeClr val="tx2"/>
                </a:solidFill>
              </a:rPr>
              <a:t>(3) Source Dowling Research (see Slide 5)</a:t>
            </a:r>
          </a:p>
          <a:p>
            <a:pPr marL="228600" indent="-228600">
              <a:buAutoNum type="arabicParenBoth"/>
            </a:pPr>
            <a:endParaRPr lang="en-US" sz="700" dirty="0">
              <a:solidFill>
                <a:srgbClr val="000000"/>
              </a:solidFill>
            </a:endParaRPr>
          </a:p>
        </p:txBody>
      </p:sp>
      <p:sp>
        <p:nvSpPr>
          <p:cNvPr id="2" name="TextBox 1">
            <a:extLst>
              <a:ext uri="{FF2B5EF4-FFF2-40B4-BE49-F238E27FC236}">
                <a16:creationId xmlns:a16="http://schemas.microsoft.com/office/drawing/2014/main" id="{0F88CBDC-8FDB-1E63-89E6-832AEDBA7DEC}"/>
              </a:ext>
            </a:extLst>
          </p:cNvPr>
          <p:cNvSpPr txBox="1"/>
          <p:nvPr/>
        </p:nvSpPr>
        <p:spPr>
          <a:xfrm>
            <a:off x="406471" y="423365"/>
            <a:ext cx="8915400" cy="400110"/>
          </a:xfrm>
          <a:prstGeom prst="rect">
            <a:avLst/>
          </a:prstGeom>
          <a:noFill/>
        </p:spPr>
        <p:txBody>
          <a:bodyPr wrap="square" rtlCol="0">
            <a:spAutoFit/>
          </a:bodyPr>
          <a:lstStyle/>
          <a:p>
            <a:r>
              <a:rPr lang="en-US" sz="2000" b="1" dirty="0">
                <a:solidFill>
                  <a:schemeClr val="accent1"/>
                </a:solidFill>
              </a:rPr>
              <a:t>Strategy to Maximize Total Value Creation over the Long-term</a:t>
            </a:r>
            <a:endParaRPr lang="en-GB" b="1" dirty="0">
              <a:solidFill>
                <a:schemeClr val="accent1"/>
              </a:solidFill>
            </a:endParaRPr>
          </a:p>
        </p:txBody>
      </p:sp>
      <p:sp>
        <p:nvSpPr>
          <p:cNvPr id="25" name="TextBox 24">
            <a:extLst>
              <a:ext uri="{FF2B5EF4-FFF2-40B4-BE49-F238E27FC236}">
                <a16:creationId xmlns:a16="http://schemas.microsoft.com/office/drawing/2014/main" id="{0EDA4E70-9383-D6CE-95B3-ED265EE80540}"/>
              </a:ext>
            </a:extLst>
          </p:cNvPr>
          <p:cNvSpPr txBox="1"/>
          <p:nvPr/>
        </p:nvSpPr>
        <p:spPr>
          <a:xfrm>
            <a:off x="6655870" y="1264072"/>
            <a:ext cx="2713719" cy="923330"/>
          </a:xfrm>
          <a:prstGeom prst="rect">
            <a:avLst/>
          </a:prstGeom>
          <a:noFill/>
        </p:spPr>
        <p:txBody>
          <a:bodyPr wrap="square" rtlCol="0">
            <a:spAutoFit/>
          </a:bodyPr>
          <a:lstStyle/>
          <a:p>
            <a:pPr algn="ctr"/>
            <a:r>
              <a:rPr lang="en-US" b="1" dirty="0">
                <a:solidFill>
                  <a:schemeClr val="bg1"/>
                </a:solidFill>
              </a:rPr>
              <a:t>Track Record of Strong Underwriting Results</a:t>
            </a:r>
            <a:endParaRPr lang="en-GB" b="1" dirty="0">
              <a:solidFill>
                <a:schemeClr val="bg1"/>
              </a:solidFill>
            </a:endParaRPr>
          </a:p>
          <a:p>
            <a:pPr algn="ctr"/>
            <a:endParaRPr lang="en-GB" dirty="0"/>
          </a:p>
        </p:txBody>
      </p:sp>
      <p:sp>
        <p:nvSpPr>
          <p:cNvPr id="26" name="TextBox 25">
            <a:extLst>
              <a:ext uri="{FF2B5EF4-FFF2-40B4-BE49-F238E27FC236}">
                <a16:creationId xmlns:a16="http://schemas.microsoft.com/office/drawing/2014/main" id="{134038A6-2369-F9FE-6B51-6B3A25FFE117}"/>
              </a:ext>
            </a:extLst>
          </p:cNvPr>
          <p:cNvSpPr txBox="1"/>
          <p:nvPr/>
        </p:nvSpPr>
        <p:spPr>
          <a:xfrm>
            <a:off x="475431" y="1270780"/>
            <a:ext cx="2850246" cy="923330"/>
          </a:xfrm>
          <a:prstGeom prst="rect">
            <a:avLst/>
          </a:prstGeom>
          <a:noFill/>
        </p:spPr>
        <p:txBody>
          <a:bodyPr wrap="square" rtlCol="0">
            <a:spAutoFit/>
          </a:bodyPr>
          <a:lstStyle/>
          <a:p>
            <a:pPr algn="ctr"/>
            <a:r>
              <a:rPr lang="en-US" b="1" dirty="0">
                <a:solidFill>
                  <a:schemeClr val="bg1"/>
                </a:solidFill>
              </a:rPr>
              <a:t>Consistent Execution of Underwriting Strategy</a:t>
            </a:r>
            <a:endParaRPr lang="en-GB" b="1" dirty="0">
              <a:solidFill>
                <a:schemeClr val="bg1"/>
              </a:solidFill>
            </a:endParaRPr>
          </a:p>
          <a:p>
            <a:pPr algn="ctr"/>
            <a:endParaRPr lang="en-GB" dirty="0"/>
          </a:p>
        </p:txBody>
      </p:sp>
      <p:sp>
        <p:nvSpPr>
          <p:cNvPr id="27" name="TextBox 26">
            <a:extLst>
              <a:ext uri="{FF2B5EF4-FFF2-40B4-BE49-F238E27FC236}">
                <a16:creationId xmlns:a16="http://schemas.microsoft.com/office/drawing/2014/main" id="{948EEEDE-5AF3-78CB-DA8D-F481AC46CD88}"/>
              </a:ext>
            </a:extLst>
          </p:cNvPr>
          <p:cNvSpPr txBox="1"/>
          <p:nvPr/>
        </p:nvSpPr>
        <p:spPr>
          <a:xfrm>
            <a:off x="3564370" y="1270780"/>
            <a:ext cx="2812008" cy="1200329"/>
          </a:xfrm>
          <a:prstGeom prst="rect">
            <a:avLst/>
          </a:prstGeom>
          <a:noFill/>
        </p:spPr>
        <p:txBody>
          <a:bodyPr wrap="square" rtlCol="0">
            <a:spAutoFit/>
          </a:bodyPr>
          <a:lstStyle/>
          <a:p>
            <a:pPr algn="ctr"/>
            <a:r>
              <a:rPr lang="en-US" b="1" dirty="0">
                <a:solidFill>
                  <a:schemeClr val="bg1"/>
                </a:solidFill>
              </a:rPr>
              <a:t>Balance Sheet Strength, Prudent Use of </a:t>
            </a:r>
          </a:p>
          <a:p>
            <a:pPr algn="ctr"/>
            <a:r>
              <a:rPr lang="en-US" b="1" dirty="0">
                <a:solidFill>
                  <a:schemeClr val="bg1"/>
                </a:solidFill>
              </a:rPr>
              <a:t>Capital</a:t>
            </a:r>
            <a:endParaRPr lang="en-GB" b="1" dirty="0">
              <a:solidFill>
                <a:schemeClr val="bg1"/>
              </a:solidFill>
            </a:endParaRPr>
          </a:p>
          <a:p>
            <a:endParaRPr lang="en-GB" dirty="0"/>
          </a:p>
        </p:txBody>
      </p:sp>
      <p:sp>
        <p:nvSpPr>
          <p:cNvPr id="3" name="TextBox 2">
            <a:extLst>
              <a:ext uri="{FF2B5EF4-FFF2-40B4-BE49-F238E27FC236}">
                <a16:creationId xmlns:a16="http://schemas.microsoft.com/office/drawing/2014/main" id="{8AF6A54D-D384-368E-0DCC-2DFF7F72DFDB}"/>
              </a:ext>
            </a:extLst>
          </p:cNvPr>
          <p:cNvSpPr txBox="1"/>
          <p:nvPr/>
        </p:nvSpPr>
        <p:spPr>
          <a:xfrm>
            <a:off x="658263" y="2054649"/>
            <a:ext cx="2484582" cy="461665"/>
          </a:xfrm>
          <a:prstGeom prst="rect">
            <a:avLst/>
          </a:prstGeom>
          <a:solidFill>
            <a:schemeClr val="bg1"/>
          </a:solidFill>
          <a:effectLst>
            <a:glow rad="127000">
              <a:srgbClr val="EB5917"/>
            </a:glow>
          </a:effectLst>
        </p:spPr>
        <p:txBody>
          <a:bodyPr wrap="square" rtlCol="0">
            <a:spAutoFit/>
          </a:bodyPr>
          <a:lstStyle/>
          <a:p>
            <a:r>
              <a:rPr lang="en-US" sz="1200" b="1" dirty="0">
                <a:solidFill>
                  <a:schemeClr val="tx2"/>
                </a:solidFill>
              </a:rPr>
              <a:t>Individual risk underwriting facilitates tighter risk control</a:t>
            </a:r>
            <a:endParaRPr lang="en-GB" sz="1200" b="1" dirty="0">
              <a:solidFill>
                <a:schemeClr val="tx2"/>
              </a:solidFill>
            </a:endParaRPr>
          </a:p>
        </p:txBody>
      </p:sp>
      <p:sp>
        <p:nvSpPr>
          <p:cNvPr id="15" name="TextBox 14">
            <a:extLst>
              <a:ext uri="{FF2B5EF4-FFF2-40B4-BE49-F238E27FC236}">
                <a16:creationId xmlns:a16="http://schemas.microsoft.com/office/drawing/2014/main" id="{E5AD719B-7281-379F-E922-672DBF77404D}"/>
              </a:ext>
            </a:extLst>
          </p:cNvPr>
          <p:cNvSpPr txBox="1"/>
          <p:nvPr/>
        </p:nvSpPr>
        <p:spPr>
          <a:xfrm>
            <a:off x="658263" y="2697194"/>
            <a:ext cx="2484582" cy="461665"/>
          </a:xfrm>
          <a:prstGeom prst="rect">
            <a:avLst/>
          </a:prstGeom>
          <a:solidFill>
            <a:schemeClr val="bg1"/>
          </a:solidFill>
          <a:effectLst>
            <a:glow rad="127000">
              <a:schemeClr val="accent4"/>
            </a:glow>
          </a:effectLst>
        </p:spPr>
        <p:txBody>
          <a:bodyPr wrap="square" rtlCol="0">
            <a:spAutoFit/>
          </a:bodyPr>
          <a:lstStyle/>
          <a:p>
            <a:r>
              <a:rPr lang="en-US" sz="1200" b="1" dirty="0">
                <a:solidFill>
                  <a:schemeClr val="tx2"/>
                </a:solidFill>
              </a:rPr>
              <a:t>Global footprint, local knowledge, long relationships</a:t>
            </a:r>
            <a:endParaRPr lang="en-GB" sz="1200" b="1" dirty="0">
              <a:solidFill>
                <a:schemeClr val="tx2"/>
              </a:solidFill>
            </a:endParaRPr>
          </a:p>
        </p:txBody>
      </p:sp>
      <p:sp>
        <p:nvSpPr>
          <p:cNvPr id="16" name="TextBox 15">
            <a:extLst>
              <a:ext uri="{FF2B5EF4-FFF2-40B4-BE49-F238E27FC236}">
                <a16:creationId xmlns:a16="http://schemas.microsoft.com/office/drawing/2014/main" id="{9D785B1E-53A3-5B85-DD34-1BCF4858D36B}"/>
              </a:ext>
            </a:extLst>
          </p:cNvPr>
          <p:cNvSpPr txBox="1"/>
          <p:nvPr/>
        </p:nvSpPr>
        <p:spPr>
          <a:xfrm>
            <a:off x="658263" y="3353681"/>
            <a:ext cx="2484582" cy="461665"/>
          </a:xfrm>
          <a:prstGeom prst="rect">
            <a:avLst/>
          </a:prstGeom>
          <a:solidFill>
            <a:schemeClr val="bg1"/>
          </a:solidFill>
          <a:effectLst>
            <a:glow rad="127000">
              <a:schemeClr val="accent2"/>
            </a:glow>
          </a:effectLst>
        </p:spPr>
        <p:txBody>
          <a:bodyPr wrap="square" rtlCol="0">
            <a:spAutoFit/>
          </a:bodyPr>
          <a:lstStyle/>
          <a:p>
            <a:pPr>
              <a:buClr>
                <a:schemeClr val="bg1"/>
              </a:buClr>
            </a:pPr>
            <a:r>
              <a:rPr lang="en-US" sz="1200" b="1" dirty="0">
                <a:solidFill>
                  <a:schemeClr val="tx2"/>
                </a:solidFill>
              </a:rPr>
              <a:t>Deep technical expertise, specialized experience</a:t>
            </a:r>
          </a:p>
        </p:txBody>
      </p:sp>
      <p:sp>
        <p:nvSpPr>
          <p:cNvPr id="17" name="TextBox 16">
            <a:extLst>
              <a:ext uri="{FF2B5EF4-FFF2-40B4-BE49-F238E27FC236}">
                <a16:creationId xmlns:a16="http://schemas.microsoft.com/office/drawing/2014/main" id="{08E2FB18-72D6-C8C1-7133-55BE269B48FB}"/>
              </a:ext>
            </a:extLst>
          </p:cNvPr>
          <p:cNvSpPr txBox="1"/>
          <p:nvPr/>
        </p:nvSpPr>
        <p:spPr>
          <a:xfrm>
            <a:off x="658263" y="4011131"/>
            <a:ext cx="2484582" cy="646331"/>
          </a:xfrm>
          <a:prstGeom prst="rect">
            <a:avLst/>
          </a:prstGeom>
          <a:solidFill>
            <a:schemeClr val="bg1"/>
          </a:solidFill>
          <a:effectLst>
            <a:glow rad="127000">
              <a:schemeClr val="accent3">
                <a:lumMod val="40000"/>
                <a:lumOff val="60000"/>
              </a:schemeClr>
            </a:glow>
          </a:effectLst>
        </p:spPr>
        <p:txBody>
          <a:bodyPr wrap="square" rtlCol="0">
            <a:spAutoFit/>
          </a:bodyPr>
          <a:lstStyle/>
          <a:p>
            <a:pPr>
              <a:buClr>
                <a:schemeClr val="bg1"/>
              </a:buClr>
            </a:pPr>
            <a:r>
              <a:rPr lang="en-US" sz="1200" b="1" dirty="0">
                <a:solidFill>
                  <a:schemeClr val="tx2"/>
                </a:solidFill>
              </a:rPr>
              <a:t>Dynamic cycle management, focused on lines with strong margins and rate momentum</a:t>
            </a:r>
          </a:p>
        </p:txBody>
      </p:sp>
      <p:sp>
        <p:nvSpPr>
          <p:cNvPr id="18" name="TextBox 17">
            <a:extLst>
              <a:ext uri="{FF2B5EF4-FFF2-40B4-BE49-F238E27FC236}">
                <a16:creationId xmlns:a16="http://schemas.microsoft.com/office/drawing/2014/main" id="{716A9C85-7205-0698-690D-1DCA3F4000A2}"/>
              </a:ext>
            </a:extLst>
          </p:cNvPr>
          <p:cNvSpPr txBox="1"/>
          <p:nvPr/>
        </p:nvSpPr>
        <p:spPr>
          <a:xfrm>
            <a:off x="658263" y="4839253"/>
            <a:ext cx="2484582" cy="646331"/>
          </a:xfrm>
          <a:prstGeom prst="rect">
            <a:avLst/>
          </a:prstGeom>
          <a:solidFill>
            <a:schemeClr val="bg1"/>
          </a:solidFill>
          <a:effectLst>
            <a:glow rad="127000">
              <a:srgbClr val="FFC000">
                <a:alpha val="70000"/>
              </a:srgbClr>
            </a:glow>
          </a:effectLst>
        </p:spPr>
        <p:txBody>
          <a:bodyPr wrap="square" rtlCol="0">
            <a:spAutoFit/>
          </a:bodyPr>
          <a:lstStyle/>
          <a:p>
            <a:pPr>
              <a:buClr>
                <a:schemeClr val="bg1"/>
              </a:buClr>
            </a:pPr>
            <a:r>
              <a:rPr lang="en-US" sz="1200" b="1" dirty="0">
                <a:solidFill>
                  <a:schemeClr val="tx2"/>
                </a:solidFill>
              </a:rPr>
              <a:t>Lower volatility, prudent use of reinsurance, managed catastrophe exposure </a:t>
            </a:r>
          </a:p>
        </p:txBody>
      </p:sp>
      <p:sp>
        <p:nvSpPr>
          <p:cNvPr id="23" name="TextBox 22">
            <a:extLst>
              <a:ext uri="{FF2B5EF4-FFF2-40B4-BE49-F238E27FC236}">
                <a16:creationId xmlns:a16="http://schemas.microsoft.com/office/drawing/2014/main" id="{7418D2E7-B6C0-B8C0-BFD8-B94EA23678F5}"/>
              </a:ext>
            </a:extLst>
          </p:cNvPr>
          <p:cNvSpPr txBox="1"/>
          <p:nvPr/>
        </p:nvSpPr>
        <p:spPr>
          <a:xfrm>
            <a:off x="3710709" y="2294194"/>
            <a:ext cx="2484582" cy="1015663"/>
          </a:xfrm>
          <a:prstGeom prst="rect">
            <a:avLst/>
          </a:prstGeom>
          <a:solidFill>
            <a:schemeClr val="bg1"/>
          </a:solidFill>
          <a:effectLst>
            <a:glow rad="127000">
              <a:srgbClr val="EB5917"/>
            </a:glow>
          </a:effectLst>
        </p:spPr>
        <p:txBody>
          <a:bodyPr wrap="square" rtlCol="0">
            <a:spAutoFit/>
          </a:bodyPr>
          <a:lstStyle/>
          <a:p>
            <a:r>
              <a:rPr lang="en-US" sz="1200" b="1" dirty="0">
                <a:solidFill>
                  <a:schemeClr val="tx2"/>
                </a:solidFill>
              </a:rPr>
              <a:t>Maintain optimal level of capital for “underwriting first</a:t>
            </a:r>
            <a:r>
              <a:rPr lang="en-US" sz="1200" b="1">
                <a:solidFill>
                  <a:schemeClr val="tx2"/>
                </a:solidFill>
              </a:rPr>
              <a:t>” strategy; </a:t>
            </a:r>
            <a:r>
              <a:rPr lang="en-US" sz="1200" b="1" dirty="0">
                <a:solidFill>
                  <a:schemeClr val="tx2"/>
                </a:solidFill>
              </a:rPr>
              <a:t>return excess capital in dividends, share repurchases</a:t>
            </a:r>
          </a:p>
        </p:txBody>
      </p:sp>
      <p:sp>
        <p:nvSpPr>
          <p:cNvPr id="24" name="TextBox 23">
            <a:extLst>
              <a:ext uri="{FF2B5EF4-FFF2-40B4-BE49-F238E27FC236}">
                <a16:creationId xmlns:a16="http://schemas.microsoft.com/office/drawing/2014/main" id="{18315DA0-812F-3A8F-5946-C7770C9E0935}"/>
              </a:ext>
            </a:extLst>
          </p:cNvPr>
          <p:cNvSpPr txBox="1"/>
          <p:nvPr/>
        </p:nvSpPr>
        <p:spPr>
          <a:xfrm>
            <a:off x="3705392" y="3968743"/>
            <a:ext cx="2484582" cy="276999"/>
          </a:xfrm>
          <a:prstGeom prst="rect">
            <a:avLst/>
          </a:prstGeom>
          <a:solidFill>
            <a:schemeClr val="bg1"/>
          </a:solidFill>
          <a:effectLst>
            <a:glow rad="127000">
              <a:schemeClr val="accent2"/>
            </a:glow>
          </a:effectLst>
        </p:spPr>
        <p:txBody>
          <a:bodyPr wrap="square" rtlCol="0">
            <a:spAutoFit/>
          </a:bodyPr>
          <a:lstStyle/>
          <a:p>
            <a:pPr>
              <a:buClr>
                <a:schemeClr val="bg1"/>
              </a:buClr>
            </a:pPr>
            <a:r>
              <a:rPr lang="en-US" sz="1200" b="1" dirty="0">
                <a:solidFill>
                  <a:schemeClr val="tx2"/>
                </a:solidFill>
              </a:rPr>
              <a:t>Prudent reserving philosophy </a:t>
            </a:r>
          </a:p>
        </p:txBody>
      </p:sp>
      <p:sp>
        <p:nvSpPr>
          <p:cNvPr id="29" name="TextBox 28">
            <a:extLst>
              <a:ext uri="{FF2B5EF4-FFF2-40B4-BE49-F238E27FC236}">
                <a16:creationId xmlns:a16="http://schemas.microsoft.com/office/drawing/2014/main" id="{B68473CA-B236-B5F7-A840-C303460702F2}"/>
              </a:ext>
            </a:extLst>
          </p:cNvPr>
          <p:cNvSpPr txBox="1"/>
          <p:nvPr/>
        </p:nvSpPr>
        <p:spPr>
          <a:xfrm>
            <a:off x="3715327" y="3494523"/>
            <a:ext cx="2484582" cy="276999"/>
          </a:xfrm>
          <a:prstGeom prst="rect">
            <a:avLst/>
          </a:prstGeom>
          <a:solidFill>
            <a:schemeClr val="bg1"/>
          </a:solidFill>
          <a:effectLst>
            <a:glow rad="127000">
              <a:schemeClr val="accent4"/>
            </a:glow>
          </a:effectLst>
        </p:spPr>
        <p:txBody>
          <a:bodyPr wrap="square" rtlCol="0">
            <a:spAutoFit/>
          </a:bodyPr>
          <a:lstStyle/>
          <a:p>
            <a:pPr>
              <a:buClr>
                <a:schemeClr val="bg1"/>
              </a:buClr>
            </a:pPr>
            <a:r>
              <a:rPr lang="en-US" sz="1200" b="1" dirty="0">
                <a:solidFill>
                  <a:schemeClr val="tx2"/>
                </a:solidFill>
              </a:rPr>
              <a:t>Zero financial leverage</a:t>
            </a:r>
          </a:p>
        </p:txBody>
      </p:sp>
      <p:sp>
        <p:nvSpPr>
          <p:cNvPr id="30" name="TextBox 29">
            <a:extLst>
              <a:ext uri="{FF2B5EF4-FFF2-40B4-BE49-F238E27FC236}">
                <a16:creationId xmlns:a16="http://schemas.microsoft.com/office/drawing/2014/main" id="{0E357B1C-9ADD-594B-25F8-9ACFAED727E0}"/>
              </a:ext>
            </a:extLst>
          </p:cNvPr>
          <p:cNvSpPr txBox="1"/>
          <p:nvPr/>
        </p:nvSpPr>
        <p:spPr>
          <a:xfrm>
            <a:off x="3723118" y="4420022"/>
            <a:ext cx="2484582" cy="830997"/>
          </a:xfrm>
          <a:prstGeom prst="rect">
            <a:avLst/>
          </a:prstGeom>
          <a:solidFill>
            <a:schemeClr val="bg1"/>
          </a:solidFill>
          <a:effectLst>
            <a:glow rad="127000">
              <a:schemeClr val="accent3">
                <a:lumMod val="40000"/>
                <a:lumOff val="60000"/>
              </a:schemeClr>
            </a:glow>
          </a:effectLst>
        </p:spPr>
        <p:txBody>
          <a:bodyPr wrap="square" rtlCol="0">
            <a:spAutoFit/>
          </a:bodyPr>
          <a:lstStyle/>
          <a:p>
            <a:pPr>
              <a:buClr>
                <a:schemeClr val="bg1"/>
              </a:buClr>
            </a:pPr>
            <a:r>
              <a:rPr lang="en-US" sz="1200" b="1" dirty="0">
                <a:solidFill>
                  <a:schemeClr val="tx2"/>
                </a:solidFill>
              </a:rPr>
              <a:t>Conservative investment portfolio structure – high quality fixed income; duration management</a:t>
            </a:r>
          </a:p>
        </p:txBody>
      </p:sp>
      <p:sp>
        <p:nvSpPr>
          <p:cNvPr id="31" name="TextBox 30">
            <a:extLst>
              <a:ext uri="{FF2B5EF4-FFF2-40B4-BE49-F238E27FC236}">
                <a16:creationId xmlns:a16="http://schemas.microsoft.com/office/drawing/2014/main" id="{DC8771EC-4FF9-AB46-0345-F70723FC9CF0}"/>
              </a:ext>
            </a:extLst>
          </p:cNvPr>
          <p:cNvSpPr txBox="1"/>
          <p:nvPr/>
        </p:nvSpPr>
        <p:spPr>
          <a:xfrm>
            <a:off x="6743286" y="2032966"/>
            <a:ext cx="2484582" cy="646331"/>
          </a:xfrm>
          <a:prstGeom prst="rect">
            <a:avLst/>
          </a:prstGeom>
          <a:solidFill>
            <a:schemeClr val="bg1"/>
          </a:solidFill>
          <a:effectLst>
            <a:glow rad="127000">
              <a:srgbClr val="EB5917"/>
            </a:glow>
          </a:effectLst>
        </p:spPr>
        <p:txBody>
          <a:bodyPr wrap="square" rtlCol="0">
            <a:spAutoFit/>
          </a:bodyPr>
          <a:lstStyle/>
          <a:p>
            <a:r>
              <a:rPr lang="en-US" sz="1200" b="1" dirty="0">
                <a:solidFill>
                  <a:schemeClr val="tx2"/>
                </a:solidFill>
              </a:rPr>
              <a:t>Underwriting strategy results in average ~4 </a:t>
            </a:r>
            <a:r>
              <a:rPr lang="en-US" sz="1200" b="1" dirty="0" err="1">
                <a:solidFill>
                  <a:schemeClr val="tx2"/>
                </a:solidFill>
              </a:rPr>
              <a:t>pt</a:t>
            </a:r>
            <a:r>
              <a:rPr lang="en-US" sz="1200" b="1" dirty="0">
                <a:solidFill>
                  <a:schemeClr val="tx2"/>
                </a:solidFill>
              </a:rPr>
              <a:t> combined ratio advantage</a:t>
            </a:r>
            <a:r>
              <a:rPr lang="en-US" sz="1200" b="1" baseline="30000" dirty="0">
                <a:solidFill>
                  <a:schemeClr val="tx2"/>
                </a:solidFill>
              </a:rPr>
              <a:t>1</a:t>
            </a:r>
            <a:r>
              <a:rPr lang="en-US" sz="1200" b="1" dirty="0">
                <a:solidFill>
                  <a:schemeClr val="tx2"/>
                </a:solidFill>
              </a:rPr>
              <a:t> vs. peers</a:t>
            </a:r>
          </a:p>
        </p:txBody>
      </p:sp>
      <p:sp>
        <p:nvSpPr>
          <p:cNvPr id="32" name="TextBox 31">
            <a:extLst>
              <a:ext uri="{FF2B5EF4-FFF2-40B4-BE49-F238E27FC236}">
                <a16:creationId xmlns:a16="http://schemas.microsoft.com/office/drawing/2014/main" id="{A6689F70-DB32-64CC-FDA9-D26032E411DD}"/>
              </a:ext>
            </a:extLst>
          </p:cNvPr>
          <p:cNvSpPr txBox="1"/>
          <p:nvPr/>
        </p:nvSpPr>
        <p:spPr>
          <a:xfrm>
            <a:off x="6743286" y="2848192"/>
            <a:ext cx="2484582" cy="461665"/>
          </a:xfrm>
          <a:prstGeom prst="rect">
            <a:avLst/>
          </a:prstGeom>
          <a:solidFill>
            <a:schemeClr val="bg1"/>
          </a:solidFill>
          <a:effectLst>
            <a:glow rad="127000">
              <a:schemeClr val="accent4"/>
            </a:glow>
          </a:effectLst>
        </p:spPr>
        <p:txBody>
          <a:bodyPr wrap="square" rtlCol="0">
            <a:spAutoFit/>
          </a:bodyPr>
          <a:lstStyle/>
          <a:p>
            <a:pPr>
              <a:buClr>
                <a:schemeClr val="bg1"/>
              </a:buClr>
            </a:pPr>
            <a:r>
              <a:rPr lang="en-US" sz="1200" b="1" dirty="0">
                <a:solidFill>
                  <a:schemeClr val="tx2"/>
                </a:solidFill>
              </a:rPr>
              <a:t>10-year average</a:t>
            </a:r>
            <a:r>
              <a:rPr lang="en-US" sz="1200" b="1" baseline="30000" dirty="0">
                <a:solidFill>
                  <a:schemeClr val="tx2"/>
                </a:solidFill>
              </a:rPr>
              <a:t>2</a:t>
            </a:r>
            <a:r>
              <a:rPr lang="en-US" sz="1200" b="1" dirty="0">
                <a:solidFill>
                  <a:schemeClr val="tx2"/>
                </a:solidFill>
              </a:rPr>
              <a:t> 87.5% combined ratio</a:t>
            </a:r>
            <a:endParaRPr lang="en-US" sz="1200" b="1" baseline="30000" dirty="0">
              <a:solidFill>
                <a:schemeClr val="tx2"/>
              </a:solidFill>
            </a:endParaRPr>
          </a:p>
        </p:txBody>
      </p:sp>
      <p:sp>
        <p:nvSpPr>
          <p:cNvPr id="33" name="TextBox 32">
            <a:extLst>
              <a:ext uri="{FF2B5EF4-FFF2-40B4-BE49-F238E27FC236}">
                <a16:creationId xmlns:a16="http://schemas.microsoft.com/office/drawing/2014/main" id="{0E9B7B7A-9EE3-8E05-6DF0-2108C68FE651}"/>
              </a:ext>
            </a:extLst>
          </p:cNvPr>
          <p:cNvSpPr txBox="1"/>
          <p:nvPr/>
        </p:nvSpPr>
        <p:spPr>
          <a:xfrm>
            <a:off x="6743286" y="3496027"/>
            <a:ext cx="2484582" cy="646331"/>
          </a:xfrm>
          <a:prstGeom prst="rect">
            <a:avLst/>
          </a:prstGeom>
          <a:solidFill>
            <a:schemeClr val="bg1"/>
          </a:solidFill>
          <a:effectLst>
            <a:glow rad="127000">
              <a:schemeClr val="accent2"/>
            </a:glow>
          </a:effectLst>
        </p:spPr>
        <p:txBody>
          <a:bodyPr wrap="square" rtlCol="0">
            <a:spAutoFit/>
          </a:bodyPr>
          <a:lstStyle/>
          <a:p>
            <a:pPr>
              <a:buClr>
                <a:schemeClr val="bg1"/>
              </a:buClr>
            </a:pPr>
            <a:r>
              <a:rPr lang="en-US" sz="1200" b="1" dirty="0">
                <a:solidFill>
                  <a:schemeClr val="tx2"/>
                </a:solidFill>
              </a:rPr>
              <a:t>10-year</a:t>
            </a:r>
            <a:r>
              <a:rPr lang="en-US" sz="1200" b="1" baseline="30000" dirty="0">
                <a:solidFill>
                  <a:schemeClr val="tx2"/>
                </a:solidFill>
              </a:rPr>
              <a:t>2</a:t>
            </a:r>
            <a:r>
              <a:rPr lang="en-US" sz="1200" b="1" dirty="0">
                <a:solidFill>
                  <a:schemeClr val="tx2"/>
                </a:solidFill>
              </a:rPr>
              <a:t> average 13.1% core operating ROE, including soft market years </a:t>
            </a:r>
          </a:p>
        </p:txBody>
      </p:sp>
      <p:sp>
        <p:nvSpPr>
          <p:cNvPr id="34" name="TextBox 33">
            <a:extLst>
              <a:ext uri="{FF2B5EF4-FFF2-40B4-BE49-F238E27FC236}">
                <a16:creationId xmlns:a16="http://schemas.microsoft.com/office/drawing/2014/main" id="{6D33DA1C-2231-E098-B025-EC91E96F1789}"/>
              </a:ext>
            </a:extLst>
          </p:cNvPr>
          <p:cNvSpPr txBox="1"/>
          <p:nvPr/>
        </p:nvSpPr>
        <p:spPr>
          <a:xfrm>
            <a:off x="6743286" y="4348820"/>
            <a:ext cx="2484582" cy="461665"/>
          </a:xfrm>
          <a:prstGeom prst="rect">
            <a:avLst/>
          </a:prstGeom>
          <a:solidFill>
            <a:schemeClr val="bg1"/>
          </a:solidFill>
          <a:effectLst>
            <a:glow rad="127000">
              <a:schemeClr val="accent3">
                <a:lumMod val="40000"/>
                <a:lumOff val="60000"/>
              </a:schemeClr>
            </a:glow>
          </a:effectLst>
        </p:spPr>
        <p:txBody>
          <a:bodyPr wrap="square" rtlCol="0">
            <a:spAutoFit/>
          </a:bodyPr>
          <a:lstStyle/>
          <a:p>
            <a:pPr>
              <a:buClr>
                <a:schemeClr val="bg1"/>
              </a:buClr>
            </a:pPr>
            <a:r>
              <a:rPr lang="en-US" sz="1200" b="1" dirty="0">
                <a:solidFill>
                  <a:schemeClr val="tx2"/>
                </a:solidFill>
              </a:rPr>
              <a:t>Superior risk adjusted return, low relative volatility</a:t>
            </a:r>
            <a:r>
              <a:rPr lang="en-US" sz="1200" b="1" baseline="30000" dirty="0">
                <a:solidFill>
                  <a:schemeClr val="tx2"/>
                </a:solidFill>
              </a:rPr>
              <a:t>3</a:t>
            </a:r>
            <a:endParaRPr lang="en-US" sz="1200" b="1" dirty="0">
              <a:solidFill>
                <a:schemeClr val="tx2"/>
              </a:solidFill>
            </a:endParaRPr>
          </a:p>
        </p:txBody>
      </p:sp>
    </p:spTree>
    <p:extLst>
      <p:ext uri="{BB962C8B-B14F-4D97-AF65-F5344CB8AC3E}">
        <p14:creationId xmlns:p14="http://schemas.microsoft.com/office/powerpoint/2010/main" val="175698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E00357A-F743-F3D9-A2E7-AC51BC8108A3}"/>
              </a:ext>
            </a:extLst>
          </p:cNvPr>
          <p:cNvSpPr/>
          <p:nvPr/>
        </p:nvSpPr>
        <p:spPr>
          <a:xfrm>
            <a:off x="500772" y="4598290"/>
            <a:ext cx="8912077" cy="1666032"/>
          </a:xfrm>
          <a:prstGeom prst="rect">
            <a:avLst/>
          </a:prstGeom>
          <a:ln>
            <a:noFill/>
          </a:ln>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5" name="Rectangle 54">
            <a:extLst>
              <a:ext uri="{FF2B5EF4-FFF2-40B4-BE49-F238E27FC236}">
                <a16:creationId xmlns:a16="http://schemas.microsoft.com/office/drawing/2014/main" id="{3B5C42AB-8625-EA4F-3AF9-DB5E23402674}"/>
              </a:ext>
            </a:extLst>
          </p:cNvPr>
          <p:cNvSpPr/>
          <p:nvPr/>
        </p:nvSpPr>
        <p:spPr>
          <a:xfrm>
            <a:off x="493150" y="3324205"/>
            <a:ext cx="8915399" cy="1292793"/>
          </a:xfrm>
          <a:prstGeom prst="rect">
            <a:avLst/>
          </a:prstGeom>
          <a:ln>
            <a:noFill/>
          </a:ln>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3" name="Rectangle 52">
            <a:extLst>
              <a:ext uri="{FF2B5EF4-FFF2-40B4-BE49-F238E27FC236}">
                <a16:creationId xmlns:a16="http://schemas.microsoft.com/office/drawing/2014/main" id="{2A294C29-3FCF-333E-2E1A-69ED58574EA7}"/>
              </a:ext>
            </a:extLst>
          </p:cNvPr>
          <p:cNvSpPr/>
          <p:nvPr/>
        </p:nvSpPr>
        <p:spPr>
          <a:xfrm>
            <a:off x="495299" y="2003321"/>
            <a:ext cx="8909929" cy="1324861"/>
          </a:xfrm>
          <a:prstGeom prst="rect">
            <a:avLst/>
          </a:prstGeom>
          <a:ln>
            <a:noFill/>
          </a:ln>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 name="Title 1"/>
          <p:cNvSpPr>
            <a:spLocks noGrp="1"/>
          </p:cNvSpPr>
          <p:nvPr>
            <p:ph type="title"/>
          </p:nvPr>
        </p:nvSpPr>
        <p:spPr>
          <a:xfrm>
            <a:off x="495300" y="480298"/>
            <a:ext cx="8915400" cy="402032"/>
          </a:xfrm>
        </p:spPr>
        <p:txBody>
          <a:bodyPr>
            <a:normAutofit/>
          </a:bodyPr>
          <a:lstStyle/>
          <a:p>
            <a:r>
              <a:rPr lang="en-US" dirty="0"/>
              <a:t>Well-Positioned for Future Total Value Creation Opportunities</a:t>
            </a:r>
          </a:p>
        </p:txBody>
      </p:sp>
      <p:sp>
        <p:nvSpPr>
          <p:cNvPr id="28" name="Rectangle 27">
            <a:extLst>
              <a:ext uri="{FF2B5EF4-FFF2-40B4-BE49-F238E27FC236}">
                <a16:creationId xmlns:a16="http://schemas.microsoft.com/office/drawing/2014/main" id="{01209A5D-C239-8054-560D-AEBCBFC00563}"/>
              </a:ext>
            </a:extLst>
          </p:cNvPr>
          <p:cNvSpPr/>
          <p:nvPr/>
        </p:nvSpPr>
        <p:spPr>
          <a:xfrm>
            <a:off x="500772" y="938299"/>
            <a:ext cx="8899974" cy="1094515"/>
          </a:xfrm>
          <a:prstGeom prst="rect">
            <a:avLst/>
          </a:prstGeom>
          <a:ln>
            <a:noFill/>
          </a:ln>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9" name="TextBox 28">
            <a:extLst>
              <a:ext uri="{FF2B5EF4-FFF2-40B4-BE49-F238E27FC236}">
                <a16:creationId xmlns:a16="http://schemas.microsoft.com/office/drawing/2014/main" id="{9774F527-6F38-D103-DEA3-679F7DAD43D5}"/>
              </a:ext>
            </a:extLst>
          </p:cNvPr>
          <p:cNvSpPr txBox="1"/>
          <p:nvPr/>
        </p:nvSpPr>
        <p:spPr>
          <a:xfrm>
            <a:off x="407402" y="1132568"/>
            <a:ext cx="1599771" cy="900246"/>
          </a:xfrm>
          <a:prstGeom prst="rect">
            <a:avLst/>
          </a:prstGeom>
          <a:noFill/>
        </p:spPr>
        <p:txBody>
          <a:bodyPr wrap="square" rtlCol="0">
            <a:spAutoFit/>
          </a:bodyPr>
          <a:lstStyle/>
          <a:p>
            <a:pPr algn="ctr"/>
            <a:r>
              <a:rPr lang="en-US" sz="1350" b="1" dirty="0">
                <a:solidFill>
                  <a:schemeClr val="bg1"/>
                </a:solidFill>
              </a:rPr>
              <a:t>Build-out of US/European Business</a:t>
            </a:r>
            <a:endParaRPr lang="en-GB" sz="1350" b="1" dirty="0">
              <a:solidFill>
                <a:schemeClr val="bg1"/>
              </a:solidFill>
            </a:endParaRPr>
          </a:p>
          <a:p>
            <a:pPr algn="ctr"/>
            <a:endParaRPr lang="en-GB" sz="1200" dirty="0"/>
          </a:p>
        </p:txBody>
      </p:sp>
      <p:sp>
        <p:nvSpPr>
          <p:cNvPr id="30" name="TextBox 29">
            <a:extLst>
              <a:ext uri="{FF2B5EF4-FFF2-40B4-BE49-F238E27FC236}">
                <a16:creationId xmlns:a16="http://schemas.microsoft.com/office/drawing/2014/main" id="{B1339DA6-FE12-E197-7316-E13CEE1F4FC5}"/>
              </a:ext>
            </a:extLst>
          </p:cNvPr>
          <p:cNvSpPr txBox="1"/>
          <p:nvPr/>
        </p:nvSpPr>
        <p:spPr>
          <a:xfrm>
            <a:off x="1910940" y="1070057"/>
            <a:ext cx="7321670" cy="830997"/>
          </a:xfrm>
          <a:prstGeom prst="rect">
            <a:avLst/>
          </a:prstGeom>
          <a:solidFill>
            <a:schemeClr val="bg1"/>
          </a:solidFill>
          <a:effectLst>
            <a:glow rad="127000">
              <a:srgbClr val="EB5917"/>
            </a:glow>
          </a:effectLst>
        </p:spPr>
        <p:txBody>
          <a:bodyPr wrap="square" rtlCol="0">
            <a:spAutoFit/>
          </a:bodyPr>
          <a:lstStyle/>
          <a:p>
            <a:pPr marL="171450" indent="-171450" defTabSz="858183">
              <a:buFont typeface="Wingdings" panose="05000000000000000000" pitchFamily="2" charset="2"/>
              <a:buChar char="Ø"/>
            </a:pPr>
            <a:r>
              <a:rPr lang="en-US" sz="1200" b="1" dirty="0">
                <a:solidFill>
                  <a:srgbClr val="0D4365"/>
                </a:solidFill>
              </a:rPr>
              <a:t>US: $72.8mm through September 2023, including E&amp;S business; all short-tail, primarily energy, property, and contingency</a:t>
            </a:r>
          </a:p>
          <a:p>
            <a:pPr marL="171450" indent="-171450" defTabSz="858183">
              <a:buFont typeface="Wingdings" panose="05000000000000000000" pitchFamily="2" charset="2"/>
              <a:buChar char="Ø"/>
            </a:pPr>
            <a:r>
              <a:rPr lang="en-US" sz="1200" b="1" dirty="0">
                <a:solidFill>
                  <a:srgbClr val="0D4365"/>
                </a:solidFill>
              </a:rPr>
              <a:t>Europe: $53.3mm through September 2023; predominantly long-tail lines, supplemented by some short-tail business</a:t>
            </a:r>
          </a:p>
        </p:txBody>
      </p:sp>
      <p:sp>
        <p:nvSpPr>
          <p:cNvPr id="31" name="TextBox 30">
            <a:extLst>
              <a:ext uri="{FF2B5EF4-FFF2-40B4-BE49-F238E27FC236}">
                <a16:creationId xmlns:a16="http://schemas.microsoft.com/office/drawing/2014/main" id="{DD41F672-1147-0C4D-696C-8A0F0B0AC8BE}"/>
              </a:ext>
            </a:extLst>
          </p:cNvPr>
          <p:cNvSpPr txBox="1"/>
          <p:nvPr/>
        </p:nvSpPr>
        <p:spPr>
          <a:xfrm>
            <a:off x="1910940" y="2156549"/>
            <a:ext cx="7321666" cy="1015663"/>
          </a:xfrm>
          <a:prstGeom prst="rect">
            <a:avLst/>
          </a:prstGeom>
          <a:solidFill>
            <a:schemeClr val="bg1"/>
          </a:solidFill>
          <a:effectLst>
            <a:glow rad="127000">
              <a:schemeClr val="accent4"/>
            </a:glow>
          </a:effectLst>
        </p:spPr>
        <p:txBody>
          <a:bodyPr wrap="square" rtlCol="0">
            <a:spAutoFit/>
          </a:bodyPr>
          <a:lstStyle/>
          <a:p>
            <a:pPr marL="171450" indent="-171450" defTabSz="858183">
              <a:buFont typeface="Wingdings" panose="05000000000000000000" pitchFamily="2" charset="2"/>
              <a:buChar char="Ø"/>
            </a:pPr>
            <a:r>
              <a:rPr lang="en-US" sz="1200" b="1" dirty="0">
                <a:solidFill>
                  <a:srgbClr val="0D4365"/>
                </a:solidFill>
              </a:rPr>
              <a:t>Steady growth in short-tail and reinsurance lines where conditions remain strong: cumulative net rate increases at 9/30/2023: 9.1% short-tail; 26.6% treaty reinsurance </a:t>
            </a:r>
          </a:p>
          <a:p>
            <a:pPr marL="171450" indent="-171450" defTabSz="858183">
              <a:buFont typeface="Wingdings" panose="05000000000000000000" pitchFamily="2" charset="2"/>
              <a:buChar char="Ø"/>
            </a:pPr>
            <a:r>
              <a:rPr lang="en-US" sz="1200" b="1" dirty="0">
                <a:solidFill>
                  <a:srgbClr val="0D4365"/>
                </a:solidFill>
              </a:rPr>
              <a:t>Continued build out of long-tail opportunities in Europe and Nordic region, MENA region, and Asia Pacific, with dedicated expertise expanded in these regions</a:t>
            </a:r>
          </a:p>
          <a:p>
            <a:pPr marL="171450" indent="-171450" defTabSz="858183">
              <a:buFont typeface="Wingdings" panose="05000000000000000000" pitchFamily="2" charset="2"/>
              <a:buChar char="Ø"/>
            </a:pPr>
            <a:r>
              <a:rPr lang="en-US" sz="1200" b="1" kern="600" dirty="0">
                <a:solidFill>
                  <a:schemeClr val="tx2"/>
                </a:solidFill>
              </a:rPr>
              <a:t>Demonstrated ability to shift underwriting focus with market opportunities</a:t>
            </a:r>
            <a:endParaRPr lang="en-US" sz="1200" b="1" dirty="0">
              <a:solidFill>
                <a:srgbClr val="0D4365"/>
              </a:solidFill>
            </a:endParaRPr>
          </a:p>
        </p:txBody>
      </p:sp>
      <p:sp>
        <p:nvSpPr>
          <p:cNvPr id="39" name="TextBox 38">
            <a:extLst>
              <a:ext uri="{FF2B5EF4-FFF2-40B4-BE49-F238E27FC236}">
                <a16:creationId xmlns:a16="http://schemas.microsoft.com/office/drawing/2014/main" id="{EA7A5242-D5E4-4BAB-696D-B85B22CA9B62}"/>
              </a:ext>
            </a:extLst>
          </p:cNvPr>
          <p:cNvSpPr txBox="1"/>
          <p:nvPr/>
        </p:nvSpPr>
        <p:spPr>
          <a:xfrm>
            <a:off x="463403" y="2338015"/>
            <a:ext cx="1413711" cy="900246"/>
          </a:xfrm>
          <a:prstGeom prst="rect">
            <a:avLst/>
          </a:prstGeom>
          <a:noFill/>
        </p:spPr>
        <p:txBody>
          <a:bodyPr wrap="square" rtlCol="0">
            <a:spAutoFit/>
          </a:bodyPr>
          <a:lstStyle/>
          <a:p>
            <a:pPr algn="ctr"/>
            <a:r>
              <a:rPr lang="en-US" sz="1350" b="1" dirty="0">
                <a:solidFill>
                  <a:schemeClr val="bg1"/>
                </a:solidFill>
              </a:rPr>
              <a:t>Capitalize on Market Opportunities</a:t>
            </a:r>
            <a:endParaRPr lang="en-GB" sz="1350" b="1" dirty="0">
              <a:solidFill>
                <a:schemeClr val="bg1"/>
              </a:solidFill>
            </a:endParaRPr>
          </a:p>
          <a:p>
            <a:pPr algn="ctr"/>
            <a:endParaRPr lang="en-GB" sz="1200" dirty="0"/>
          </a:p>
        </p:txBody>
      </p:sp>
      <p:sp>
        <p:nvSpPr>
          <p:cNvPr id="44" name="TextBox 43">
            <a:extLst>
              <a:ext uri="{FF2B5EF4-FFF2-40B4-BE49-F238E27FC236}">
                <a16:creationId xmlns:a16="http://schemas.microsoft.com/office/drawing/2014/main" id="{52A723C2-A0C4-CAEB-7B0F-62ECF8F9D00C}"/>
              </a:ext>
            </a:extLst>
          </p:cNvPr>
          <p:cNvSpPr txBox="1"/>
          <p:nvPr/>
        </p:nvSpPr>
        <p:spPr>
          <a:xfrm>
            <a:off x="463403" y="3470530"/>
            <a:ext cx="1406075" cy="1146468"/>
          </a:xfrm>
          <a:prstGeom prst="rect">
            <a:avLst/>
          </a:prstGeom>
          <a:noFill/>
        </p:spPr>
        <p:txBody>
          <a:bodyPr wrap="square" rtlCol="0">
            <a:spAutoFit/>
          </a:bodyPr>
          <a:lstStyle/>
          <a:p>
            <a:pPr algn="ctr" defTabSz="858183">
              <a:spcBef>
                <a:spcPts val="600"/>
              </a:spcBef>
              <a:spcAft>
                <a:spcPts val="300"/>
              </a:spcAft>
            </a:pPr>
            <a:r>
              <a:rPr lang="en-US" sz="1350" b="1" dirty="0">
                <a:solidFill>
                  <a:schemeClr val="bg1"/>
                </a:solidFill>
              </a:rPr>
              <a:t>Continued Focus on Diversification and Growth</a:t>
            </a:r>
            <a:endParaRPr lang="en-US" sz="1350" b="1" dirty="0">
              <a:solidFill>
                <a:schemeClr val="bg1"/>
              </a:solidFill>
              <a:sym typeface="Wingdings 3" panose="05040102010807070707" pitchFamily="18" charset="2"/>
            </a:endParaRPr>
          </a:p>
          <a:p>
            <a:pPr algn="ctr"/>
            <a:endParaRPr lang="en-GB" sz="1200" dirty="0"/>
          </a:p>
        </p:txBody>
      </p:sp>
      <p:sp>
        <p:nvSpPr>
          <p:cNvPr id="47" name="TextBox 46">
            <a:extLst>
              <a:ext uri="{FF2B5EF4-FFF2-40B4-BE49-F238E27FC236}">
                <a16:creationId xmlns:a16="http://schemas.microsoft.com/office/drawing/2014/main" id="{C6EE1E75-8838-F33C-CC49-482BEC7ED0D2}"/>
              </a:ext>
            </a:extLst>
          </p:cNvPr>
          <p:cNvSpPr txBox="1"/>
          <p:nvPr/>
        </p:nvSpPr>
        <p:spPr>
          <a:xfrm>
            <a:off x="1910940" y="3480055"/>
            <a:ext cx="7303046" cy="1015663"/>
          </a:xfrm>
          <a:prstGeom prst="rect">
            <a:avLst/>
          </a:prstGeom>
          <a:solidFill>
            <a:schemeClr val="bg1"/>
          </a:solidFill>
          <a:effectLst>
            <a:glow rad="127000">
              <a:schemeClr val="accent2"/>
            </a:glow>
          </a:effectLst>
        </p:spPr>
        <p:txBody>
          <a:bodyPr wrap="square" rtlCol="0">
            <a:spAutoFit/>
          </a:bodyPr>
          <a:lstStyle/>
          <a:p>
            <a:pPr marL="171450" indent="-171450" defTabSz="858183">
              <a:buFont typeface="Wingdings" panose="05000000000000000000" pitchFamily="2" charset="2"/>
              <a:buChar char="Ø"/>
            </a:pPr>
            <a:r>
              <a:rPr lang="en-US" sz="1200" b="1" dirty="0">
                <a:solidFill>
                  <a:srgbClr val="0D4365"/>
                </a:solidFill>
              </a:rPr>
              <a:t>Expected growth in Nordic markets through acquisition of Norwegian energy MGA</a:t>
            </a:r>
          </a:p>
          <a:p>
            <a:pPr marL="171450" indent="-171450" defTabSz="858183">
              <a:buFont typeface="Wingdings" panose="05000000000000000000" pitchFamily="2" charset="2"/>
              <a:buChar char="Ø"/>
            </a:pPr>
            <a:r>
              <a:rPr lang="en-US" sz="1200" b="1" dirty="0">
                <a:solidFill>
                  <a:srgbClr val="0D4365"/>
                </a:solidFill>
              </a:rPr>
              <a:t>On-the-ground presence in Bermuda with gradual buildout of reinsurance treaty business</a:t>
            </a:r>
          </a:p>
          <a:p>
            <a:pPr marL="171450" indent="-171450" defTabSz="858183">
              <a:buFont typeface="Wingdings" panose="05000000000000000000" pitchFamily="2" charset="2"/>
              <a:buChar char="Ø"/>
            </a:pPr>
            <a:r>
              <a:rPr lang="en-US" sz="1200" b="1" dirty="0">
                <a:solidFill>
                  <a:srgbClr val="0D4365"/>
                </a:solidFill>
              </a:rPr>
              <a:t>Single “hub” underwriting approach promotes efficiency in decision-making across markets</a:t>
            </a:r>
          </a:p>
          <a:p>
            <a:pPr marL="171450" indent="-171450" defTabSz="858183">
              <a:buFont typeface="Wingdings" panose="05000000000000000000" pitchFamily="2" charset="2"/>
              <a:buChar char="Ø"/>
            </a:pPr>
            <a:r>
              <a:rPr lang="en-US" sz="1200" b="1" dirty="0">
                <a:solidFill>
                  <a:srgbClr val="0D4365"/>
                </a:solidFill>
              </a:rPr>
              <a:t>Continuous evaluation of opportunities to enter new lines/markets while maintaining overall risk appetite</a:t>
            </a:r>
            <a:endParaRPr lang="en-US" sz="1200" b="1" dirty="0">
              <a:solidFill>
                <a:srgbClr val="0D4365"/>
              </a:solidFill>
              <a:highlight>
                <a:srgbClr val="FFFF00"/>
              </a:highlight>
            </a:endParaRPr>
          </a:p>
        </p:txBody>
      </p:sp>
      <p:sp>
        <p:nvSpPr>
          <p:cNvPr id="49" name="TextBox 48">
            <a:extLst>
              <a:ext uri="{FF2B5EF4-FFF2-40B4-BE49-F238E27FC236}">
                <a16:creationId xmlns:a16="http://schemas.microsoft.com/office/drawing/2014/main" id="{C774A736-7C90-C7A5-5DD3-900F76FCAD47}"/>
              </a:ext>
            </a:extLst>
          </p:cNvPr>
          <p:cNvSpPr txBox="1"/>
          <p:nvPr/>
        </p:nvSpPr>
        <p:spPr>
          <a:xfrm>
            <a:off x="542320" y="4949046"/>
            <a:ext cx="1248240" cy="969496"/>
          </a:xfrm>
          <a:prstGeom prst="rect">
            <a:avLst/>
          </a:prstGeom>
          <a:noFill/>
        </p:spPr>
        <p:txBody>
          <a:bodyPr wrap="square" rtlCol="0">
            <a:spAutoFit/>
          </a:bodyPr>
          <a:lstStyle/>
          <a:p>
            <a:pPr algn="ctr" defTabSz="858183">
              <a:spcBef>
                <a:spcPts val="600"/>
              </a:spcBef>
              <a:spcAft>
                <a:spcPts val="300"/>
              </a:spcAft>
            </a:pPr>
            <a:r>
              <a:rPr lang="en-US" sz="1350" b="1" dirty="0">
                <a:solidFill>
                  <a:schemeClr val="bg1"/>
                </a:solidFill>
              </a:rPr>
              <a:t>Prudent Capital Management</a:t>
            </a:r>
            <a:endParaRPr lang="en-US" sz="1350" b="1" dirty="0">
              <a:solidFill>
                <a:schemeClr val="bg1"/>
              </a:solidFill>
              <a:sym typeface="Wingdings 3" panose="05040102010807070707" pitchFamily="18" charset="2"/>
            </a:endParaRPr>
          </a:p>
          <a:p>
            <a:pPr algn="ctr"/>
            <a:endParaRPr lang="en-GB" sz="1400" dirty="0"/>
          </a:p>
        </p:txBody>
      </p:sp>
      <p:sp>
        <p:nvSpPr>
          <p:cNvPr id="50" name="TextBox 49">
            <a:extLst>
              <a:ext uri="{FF2B5EF4-FFF2-40B4-BE49-F238E27FC236}">
                <a16:creationId xmlns:a16="http://schemas.microsoft.com/office/drawing/2014/main" id="{38A29D2E-64B6-066F-542A-758C263E0724}"/>
              </a:ext>
            </a:extLst>
          </p:cNvPr>
          <p:cNvSpPr txBox="1"/>
          <p:nvPr/>
        </p:nvSpPr>
        <p:spPr>
          <a:xfrm>
            <a:off x="1901631" y="4731861"/>
            <a:ext cx="7321664" cy="1384995"/>
          </a:xfrm>
          <a:prstGeom prst="rect">
            <a:avLst/>
          </a:prstGeom>
          <a:solidFill>
            <a:schemeClr val="bg1"/>
          </a:solidFill>
          <a:effectLst>
            <a:glow rad="127000">
              <a:schemeClr val="bg1">
                <a:lumMod val="85000"/>
              </a:schemeClr>
            </a:glow>
          </a:effectLst>
        </p:spPr>
        <p:txBody>
          <a:bodyPr wrap="square" rtlCol="0">
            <a:spAutoFit/>
          </a:bodyPr>
          <a:lstStyle/>
          <a:p>
            <a:pPr marL="171450" indent="-171450" defTabSz="858183">
              <a:buFont typeface="Wingdings" panose="05000000000000000000" pitchFamily="2" charset="2"/>
              <a:buChar char="Ø"/>
            </a:pPr>
            <a:r>
              <a:rPr lang="en-US" sz="1200" b="1" dirty="0">
                <a:solidFill>
                  <a:srgbClr val="0D4365"/>
                </a:solidFill>
              </a:rPr>
              <a:t>Efficient use of capital, prioritizing profitable growth in underwriting first, then returning capital to shareholders through dividends and share repurchases; </a:t>
            </a:r>
            <a:r>
              <a:rPr lang="en-US" sz="1200" b="1" kern="600" dirty="0">
                <a:solidFill>
                  <a:schemeClr val="tx2"/>
                </a:solidFill>
              </a:rPr>
              <a:t>repurchases 2022/2023 (through September 30, 2023) = 3,329,800 common shares; utilized 67% of current authorization</a:t>
            </a:r>
            <a:endParaRPr lang="en-US" sz="1200" b="1" dirty="0">
              <a:solidFill>
                <a:srgbClr val="0D4365"/>
              </a:solidFill>
            </a:endParaRPr>
          </a:p>
          <a:p>
            <a:pPr marL="171450" indent="-171450" defTabSz="858183">
              <a:buFont typeface="Wingdings" panose="05000000000000000000" pitchFamily="2" charset="2"/>
              <a:buChar char="Ø"/>
            </a:pPr>
            <a:r>
              <a:rPr lang="en-US" sz="1200" b="1" dirty="0">
                <a:solidFill>
                  <a:srgbClr val="0D4365"/>
                </a:solidFill>
              </a:rPr>
              <a:t>Current share repurchase authorization of up to 5 million common shares; regular quarterly common share dividend of $0.01 per share</a:t>
            </a:r>
          </a:p>
          <a:p>
            <a:pPr marL="171450" indent="-171450" defTabSz="858183">
              <a:buFont typeface="Wingdings" panose="05000000000000000000" pitchFamily="2" charset="2"/>
              <a:buChar char="Ø"/>
            </a:pPr>
            <a:r>
              <a:rPr lang="en-US" sz="1200" b="1" dirty="0">
                <a:solidFill>
                  <a:srgbClr val="0D4365"/>
                </a:solidFill>
              </a:rPr>
              <a:t>Announced the purchase of all outstanding warrants (17.25 million) at a price of  $0.95 per warrant in cash; final settlement and delisting of warrants from Nasdaq in Q4 2023</a:t>
            </a:r>
          </a:p>
        </p:txBody>
      </p:sp>
    </p:spTree>
    <p:extLst>
      <p:ext uri="{BB962C8B-B14F-4D97-AF65-F5344CB8AC3E}">
        <p14:creationId xmlns:p14="http://schemas.microsoft.com/office/powerpoint/2010/main" val="403647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7" y="549796"/>
            <a:ext cx="8543925" cy="512202"/>
          </a:xfrm>
        </p:spPr>
        <p:txBody>
          <a:bodyPr/>
          <a:lstStyle/>
          <a:p>
            <a:r>
              <a:rPr lang="en-US" dirty="0"/>
              <a:t>Financial Performance Overview Q3 / 9M 2023</a:t>
            </a:r>
          </a:p>
        </p:txBody>
      </p:sp>
      <p:graphicFrame>
        <p:nvGraphicFramePr>
          <p:cNvPr id="6" name="Table 5">
            <a:extLst>
              <a:ext uri="{FF2B5EF4-FFF2-40B4-BE49-F238E27FC236}">
                <a16:creationId xmlns:a16="http://schemas.microsoft.com/office/drawing/2014/main" id="{E5E7ECDB-62EA-4076-0549-377CA459F507}"/>
              </a:ext>
            </a:extLst>
          </p:cNvPr>
          <p:cNvGraphicFramePr>
            <a:graphicFrameLocks noGrp="1"/>
          </p:cNvGraphicFramePr>
          <p:nvPr>
            <p:extLst>
              <p:ext uri="{D42A27DB-BD31-4B8C-83A1-F6EECF244321}">
                <p14:modId xmlns:p14="http://schemas.microsoft.com/office/powerpoint/2010/main" val="4134171778"/>
              </p:ext>
            </p:extLst>
          </p:nvPr>
        </p:nvGraphicFramePr>
        <p:xfrm>
          <a:off x="681038" y="1380578"/>
          <a:ext cx="4178278" cy="4802154"/>
        </p:xfrm>
        <a:graphic>
          <a:graphicData uri="http://schemas.openxmlformats.org/drawingml/2006/table">
            <a:tbl>
              <a:tblPr firstRow="1" bandRow="1">
                <a:tableStyleId>{5C22544A-7EE6-4342-B048-85BDC9FD1C3A}</a:tableStyleId>
              </a:tblPr>
              <a:tblGrid>
                <a:gridCol w="1039397">
                  <a:extLst>
                    <a:ext uri="{9D8B030D-6E8A-4147-A177-3AD203B41FA5}">
                      <a16:colId xmlns:a16="http://schemas.microsoft.com/office/drawing/2014/main" val="20000"/>
                    </a:ext>
                  </a:extLst>
                </a:gridCol>
                <a:gridCol w="1060736">
                  <a:extLst>
                    <a:ext uri="{9D8B030D-6E8A-4147-A177-3AD203B41FA5}">
                      <a16:colId xmlns:a16="http://schemas.microsoft.com/office/drawing/2014/main" val="20001"/>
                    </a:ext>
                  </a:extLst>
                </a:gridCol>
                <a:gridCol w="2078145">
                  <a:extLst>
                    <a:ext uri="{9D8B030D-6E8A-4147-A177-3AD203B41FA5}">
                      <a16:colId xmlns:a16="http://schemas.microsoft.com/office/drawing/2014/main" val="20002"/>
                    </a:ext>
                  </a:extLst>
                </a:gridCol>
              </a:tblGrid>
              <a:tr h="105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40B4E5"/>
                          </a:solidFill>
                          <a:latin typeface="+mn-lt"/>
                          <a:ea typeface="+mn-ea"/>
                          <a:cs typeface="+mn-cs"/>
                        </a:rPr>
                        <a:t>$150.3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Gross Written Premium</a:t>
                      </a: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2880" algn="l"/>
                      <a:r>
                        <a:rPr lang="en-US" sz="1050" b="1" kern="1200" dirty="0">
                          <a:solidFill>
                            <a:schemeClr val="bg1"/>
                          </a:solidFill>
                          <a:latin typeface="+mn-lt"/>
                          <a:ea typeface="+mn-ea"/>
                          <a:cs typeface="+mn-cs"/>
                        </a:rPr>
                        <a:t>Compared to $120.1 mm in Q3’22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000" b="1" kern="1200" baseline="0" dirty="0">
                          <a:solidFill>
                            <a:schemeClr val="bg1"/>
                          </a:solidFill>
                          <a:latin typeface="+mn-lt"/>
                          <a:ea typeface="+mn-ea"/>
                          <a:cs typeface="+mn-cs"/>
                        </a:rPr>
                        <a:t>Premium growth of </a:t>
                      </a:r>
                      <a:r>
                        <a:rPr lang="en-US" sz="1100" b="1" kern="1200" baseline="0" dirty="0">
                          <a:solidFill>
                            <a:schemeClr val="bg2"/>
                          </a:solidFill>
                          <a:latin typeface="+mn-lt"/>
                          <a:ea typeface="+mn-ea"/>
                          <a:cs typeface="+mn-cs"/>
                        </a:rPr>
                        <a:t>25.1</a:t>
                      </a:r>
                      <a:r>
                        <a:rPr lang="en-US" sz="1100" b="1" kern="1200" dirty="0">
                          <a:solidFill>
                            <a:schemeClr val="bg2"/>
                          </a:solidFill>
                          <a:latin typeface="+mn-lt"/>
                          <a:ea typeface="+mn-ea"/>
                          <a:cs typeface="+mn-cs"/>
                        </a:rPr>
                        <a:t>%</a:t>
                      </a:r>
                      <a:r>
                        <a:rPr lang="en-US" sz="1100" b="1" kern="1200" dirty="0">
                          <a:solidFill>
                            <a:schemeClr val="bg1"/>
                          </a:solidFill>
                          <a:latin typeface="+mn-lt"/>
                          <a:ea typeface="+mn-ea"/>
                          <a:cs typeface="+mn-cs"/>
                        </a:rPr>
                        <a:t> </a:t>
                      </a:r>
                      <a:r>
                        <a:rPr lang="en-US" sz="1000" b="1" kern="1200" dirty="0">
                          <a:solidFill>
                            <a:schemeClr val="bg1"/>
                          </a:solidFill>
                          <a:latin typeface="+mn-lt"/>
                          <a:ea typeface="+mn-ea"/>
                          <a:cs typeface="+mn-cs"/>
                        </a:rPr>
                        <a:t>due to new business and </a:t>
                      </a:r>
                      <a:r>
                        <a:rPr lang="en-US" sz="1000" b="1" kern="1200" baseline="0" dirty="0">
                          <a:solidFill>
                            <a:schemeClr val="bg1"/>
                          </a:solidFill>
                          <a:latin typeface="+mn-lt"/>
                          <a:ea typeface="+mn-ea"/>
                          <a:cs typeface="+mn-cs"/>
                        </a:rPr>
                        <a:t>rate increases on </a:t>
                      </a:r>
                      <a:r>
                        <a:rPr lang="en-US" sz="1000" b="1" kern="1200" dirty="0">
                          <a:solidFill>
                            <a:schemeClr val="bg1"/>
                          </a:solidFill>
                          <a:latin typeface="+mn-lt"/>
                          <a:ea typeface="+mn-ea"/>
                          <a:cs typeface="+mn-cs"/>
                        </a:rPr>
                        <a:t>renewal business</a:t>
                      </a:r>
                      <a:r>
                        <a:rPr lang="en-US" sz="1000" b="1" kern="1200" baseline="0" dirty="0">
                          <a:solidFill>
                            <a:schemeClr val="bg1"/>
                          </a:solidFill>
                          <a:latin typeface="+mn-lt"/>
                          <a:ea typeface="+mn-ea"/>
                          <a:cs typeface="+mn-cs"/>
                        </a:rPr>
                        <a:t> and improved terms and conditions</a:t>
                      </a:r>
                      <a:endParaRPr lang="en-US" sz="1000" b="1" kern="1200" dirty="0">
                        <a:solidFill>
                          <a:schemeClr val="bg1"/>
                        </a:solidFill>
                        <a:latin typeface="+mn-lt"/>
                        <a:ea typeface="+mn-ea"/>
                        <a:cs typeface="+mn-cs"/>
                      </a:endParaRP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891230">
                <a:tc>
                  <a:txBody>
                    <a:bodyPr/>
                    <a:lstStyle/>
                    <a:p>
                      <a:pPr marL="0" algn="l" defTabSz="914400" rtl="0" eaLnBrk="1" latinLnBrk="0" hangingPunct="1"/>
                      <a:r>
                        <a:rPr lang="en-US" sz="1600" b="1" kern="1200" dirty="0">
                          <a:solidFill>
                            <a:srgbClr val="40B4E5"/>
                          </a:solidFill>
                          <a:latin typeface="+mn-lt"/>
                          <a:ea typeface="+mn-ea"/>
                          <a:cs typeface="+mn-cs"/>
                        </a:rPr>
                        <a:t>$49.7 million</a:t>
                      </a:r>
                    </a:p>
                    <a:p>
                      <a:pPr marL="0" algn="l" defTabSz="914400" rtl="0" eaLnBrk="1" latinLnBrk="0" hangingPunct="1"/>
                      <a:r>
                        <a:rPr lang="en-US" sz="1050" b="1" kern="1200" dirty="0">
                          <a:solidFill>
                            <a:schemeClr val="bg1"/>
                          </a:solidFill>
                          <a:latin typeface="+mn-lt"/>
                          <a:ea typeface="+mn-ea"/>
                          <a:cs typeface="+mn-cs"/>
                        </a:rPr>
                        <a:t>Underwriting Income</a:t>
                      </a: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a:r>
                        <a:rPr lang="en-US" sz="1050" b="1" kern="1200" dirty="0">
                          <a:solidFill>
                            <a:schemeClr val="bg1"/>
                          </a:solidFill>
                          <a:latin typeface="+mn-lt"/>
                          <a:ea typeface="+mn-ea"/>
                          <a:cs typeface="+mn-cs"/>
                        </a:rPr>
                        <a:t>Compared to $42.0 mm in Q3’22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000" b="1" kern="1200" baseline="0" dirty="0">
                          <a:solidFill>
                            <a:schemeClr val="bg1"/>
                          </a:solidFill>
                          <a:latin typeface="+mn-lt"/>
                          <a:ea typeface="+mn-ea"/>
                          <a:cs typeface="+mn-cs"/>
                        </a:rPr>
                        <a:t>Increase of </a:t>
                      </a:r>
                      <a:r>
                        <a:rPr lang="en-US" sz="1000" b="1" kern="1200" baseline="0" dirty="0">
                          <a:solidFill>
                            <a:schemeClr val="bg2"/>
                          </a:solidFill>
                          <a:latin typeface="+mn-lt"/>
                          <a:ea typeface="+mn-ea"/>
                          <a:cs typeface="+mn-cs"/>
                        </a:rPr>
                        <a:t>18.3</a:t>
                      </a:r>
                      <a:r>
                        <a:rPr lang="en-US" sz="1100" b="1" kern="1200" baseline="0" dirty="0">
                          <a:solidFill>
                            <a:schemeClr val="bg2"/>
                          </a:solidFill>
                          <a:latin typeface="+mn-lt"/>
                          <a:ea typeface="+mn-ea"/>
                          <a:cs typeface="+mn-cs"/>
                        </a:rPr>
                        <a:t>%</a:t>
                      </a:r>
                      <a:r>
                        <a:rPr lang="en-US" sz="1100" b="1" kern="1200" baseline="0" dirty="0">
                          <a:solidFill>
                            <a:schemeClr val="bg1"/>
                          </a:solidFill>
                          <a:latin typeface="+mn-lt"/>
                          <a:ea typeface="+mn-ea"/>
                          <a:cs typeface="+mn-cs"/>
                        </a:rPr>
                        <a:t> </a:t>
                      </a:r>
                      <a:r>
                        <a:rPr lang="en-US" sz="1000" b="1" kern="1200" baseline="0" dirty="0">
                          <a:solidFill>
                            <a:schemeClr val="bg1"/>
                          </a:solidFill>
                          <a:latin typeface="+mn-lt"/>
                          <a:ea typeface="+mn-ea"/>
                          <a:cs typeface="+mn-cs"/>
                        </a:rPr>
                        <a:t>due to higher net earned premiums,  offsetting a higher level of net losses and net policy acquisition expenses</a:t>
                      </a: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156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40B4E5"/>
                          </a:solidFill>
                          <a:latin typeface="+mn-lt"/>
                          <a:ea typeface="+mn-ea"/>
                          <a:cs typeface="+mn-cs"/>
                        </a:rPr>
                        <a:t>$10.9 million</a:t>
                      </a:r>
                    </a:p>
                    <a:p>
                      <a:pPr marL="0" algn="l" defTabSz="914400" rtl="0" eaLnBrk="1" latinLnBrk="0" hangingPunct="1"/>
                      <a:r>
                        <a:rPr lang="en-US" sz="1050" b="1" kern="1200" dirty="0">
                          <a:solidFill>
                            <a:schemeClr val="bg1"/>
                          </a:solidFill>
                          <a:latin typeface="+mn-lt"/>
                          <a:ea typeface="+mn-ea"/>
                          <a:cs typeface="+mn-cs"/>
                        </a:rPr>
                        <a:t>Net Income</a:t>
                      </a: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Compared to $22.6 mm in Q3’22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000" b="1" kern="1200" dirty="0">
                          <a:solidFill>
                            <a:schemeClr val="bg1"/>
                          </a:solidFill>
                          <a:latin typeface="+mn-lt"/>
                          <a:ea typeface="+mn-ea"/>
                          <a:cs typeface="+mn-cs"/>
                        </a:rPr>
                        <a:t>Decrease of </a:t>
                      </a:r>
                      <a:r>
                        <a:rPr lang="en-US" sz="1100" b="1" kern="1200" dirty="0">
                          <a:solidFill>
                            <a:schemeClr val="bg2"/>
                          </a:solidFill>
                          <a:latin typeface="+mn-lt"/>
                          <a:ea typeface="+mn-ea"/>
                          <a:cs typeface="+mn-cs"/>
                        </a:rPr>
                        <a:t>51.8% </a:t>
                      </a:r>
                      <a:r>
                        <a:rPr lang="en-US" sz="1000" b="1" kern="1200" dirty="0">
                          <a:solidFill>
                            <a:schemeClr val="bg1"/>
                          </a:solidFill>
                          <a:latin typeface="+mn-lt"/>
                          <a:ea typeface="+mn-ea"/>
                          <a:cs typeface="+mn-cs"/>
                        </a:rPr>
                        <a:t>primarily due to negative movement relating to the fair value of warrants and earnout shares, offset by higher net premiums earned and higher investment income </a:t>
                      </a:r>
                      <a:endParaRPr lang="en-US" sz="1000" b="1" kern="1200" dirty="0">
                        <a:solidFill>
                          <a:schemeClr val="bg1"/>
                        </a:solidFill>
                        <a:highlight>
                          <a:srgbClr val="00FFFF"/>
                        </a:highlight>
                        <a:latin typeface="+mn-lt"/>
                        <a:ea typeface="+mn-ea"/>
                        <a:cs typeface="+mn-cs"/>
                      </a:endParaRP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21279449"/>
                  </a:ext>
                </a:extLst>
              </a:tr>
              <a:tr h="851131">
                <a:tc>
                  <a:txBody>
                    <a:bodyPr/>
                    <a:lstStyle/>
                    <a:p>
                      <a:pPr marL="0" algn="l" defTabSz="914400" rtl="0" eaLnBrk="1" latinLnBrk="0" hangingPunct="1"/>
                      <a:r>
                        <a:rPr lang="en-US" sz="1600" b="1" kern="1200" dirty="0">
                          <a:solidFill>
                            <a:srgbClr val="40B4E5"/>
                          </a:solidFill>
                          <a:latin typeface="+mn-lt"/>
                          <a:ea typeface="+mn-ea"/>
                          <a:cs typeface="+mn-cs"/>
                        </a:rPr>
                        <a:t>73.2%</a:t>
                      </a:r>
                      <a:endParaRPr lang="en-US" sz="1600" b="1" kern="1200" dirty="0">
                        <a:solidFill>
                          <a:schemeClr val="bg1"/>
                        </a:solidFill>
                        <a:latin typeface="+mn-lt"/>
                        <a:ea typeface="+mn-ea"/>
                        <a:cs typeface="+mn-cs"/>
                      </a:endParaRPr>
                    </a:p>
                    <a:p>
                      <a:pPr marL="0" algn="l" defTabSz="914400" rtl="0" eaLnBrk="1" latinLnBrk="0" hangingPunct="1"/>
                      <a:r>
                        <a:rPr lang="en-US" sz="1050" b="1" kern="1200" dirty="0">
                          <a:solidFill>
                            <a:schemeClr val="bg1"/>
                          </a:solidFill>
                          <a:latin typeface="+mn-lt"/>
                          <a:ea typeface="+mn-ea"/>
                          <a:cs typeface="+mn-cs"/>
                        </a:rPr>
                        <a:t>Combined Ratio</a:t>
                      </a: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Compared to 74.0% in </a:t>
                      </a:r>
                      <a:br>
                        <a:rPr lang="en-US" sz="1050" b="1" kern="1200" dirty="0">
                          <a:solidFill>
                            <a:schemeClr val="bg1"/>
                          </a:solidFill>
                          <a:latin typeface="+mn-lt"/>
                          <a:ea typeface="+mn-ea"/>
                          <a:cs typeface="+mn-cs"/>
                        </a:rPr>
                      </a:br>
                      <a:r>
                        <a:rPr lang="en-US" sz="1050" b="1" kern="1200" dirty="0">
                          <a:solidFill>
                            <a:schemeClr val="bg1"/>
                          </a:solidFill>
                          <a:latin typeface="+mn-lt"/>
                          <a:ea typeface="+mn-ea"/>
                          <a:cs typeface="+mn-cs"/>
                        </a:rPr>
                        <a:t>Q3’22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000" b="1" kern="1200" dirty="0">
                          <a:solidFill>
                            <a:schemeClr val="bg1"/>
                          </a:solidFill>
                          <a:latin typeface="+mn-lt"/>
                          <a:ea typeface="+mn-ea"/>
                          <a:cs typeface="+mn-cs"/>
                        </a:rPr>
                        <a:t>Improvement of </a:t>
                      </a:r>
                      <a:r>
                        <a:rPr lang="en-US" sz="1100" b="1" kern="1200" dirty="0">
                          <a:solidFill>
                            <a:schemeClr val="bg2"/>
                          </a:solidFill>
                          <a:latin typeface="+mn-lt"/>
                          <a:ea typeface="+mn-ea"/>
                          <a:cs typeface="+mn-cs"/>
                        </a:rPr>
                        <a:t>0.8 pts </a:t>
                      </a:r>
                      <a:r>
                        <a:rPr lang="en-US" sz="1000" b="1" kern="1200" dirty="0">
                          <a:solidFill>
                            <a:schemeClr val="bg1"/>
                          </a:solidFill>
                          <a:latin typeface="+mn-lt"/>
                          <a:ea typeface="+mn-ea"/>
                          <a:cs typeface="+mn-cs"/>
                        </a:rPr>
                        <a:t>due to a higher level of net  premiums earned partially offset by  higher loss and loss adjustment expenses</a:t>
                      </a: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87984196"/>
                  </a:ext>
                </a:extLst>
              </a:tr>
              <a:tr h="851131">
                <a:tc>
                  <a:txBody>
                    <a:bodyPr/>
                    <a:lstStyle/>
                    <a:p>
                      <a:pPr marL="0" algn="l" defTabSz="914400" rtl="0" eaLnBrk="1" latinLnBrk="0" hangingPunct="1"/>
                      <a:r>
                        <a:rPr lang="en-US" sz="1600" b="1" kern="1200" dirty="0">
                          <a:solidFill>
                            <a:srgbClr val="40B4E5"/>
                          </a:solidFill>
                          <a:latin typeface="+mn-lt"/>
                          <a:ea typeface="+mn-ea"/>
                          <a:cs typeface="+mn-cs"/>
                        </a:rPr>
                        <a:t>31.0%</a:t>
                      </a:r>
                      <a:endParaRPr lang="en-US" sz="1600" b="1" kern="1200" dirty="0">
                        <a:solidFill>
                          <a:schemeClr val="bg1"/>
                        </a:solidFill>
                        <a:latin typeface="+mn-lt"/>
                        <a:ea typeface="+mn-ea"/>
                        <a:cs typeface="+mn-cs"/>
                      </a:endParaRPr>
                    </a:p>
                    <a:p>
                      <a:pPr marL="0" algn="l" defTabSz="914400" rtl="0" eaLnBrk="1" latinLnBrk="0" hangingPunct="1"/>
                      <a:r>
                        <a:rPr lang="en-US" sz="1050" b="1" kern="1200" dirty="0">
                          <a:solidFill>
                            <a:schemeClr val="bg1"/>
                          </a:solidFill>
                          <a:latin typeface="+mn-lt"/>
                          <a:ea typeface="+mn-ea"/>
                          <a:cs typeface="+mn-cs"/>
                        </a:rPr>
                        <a:t>Core Operating ROAE</a:t>
                      </a:r>
                      <a:endParaRPr lang="en-US" sz="1100" b="1" kern="1200" dirty="0">
                        <a:solidFill>
                          <a:schemeClr val="bg1"/>
                        </a:solidFill>
                        <a:latin typeface="+mn-lt"/>
                        <a:ea typeface="+mn-ea"/>
                        <a:cs typeface="+mn-cs"/>
                      </a:endParaRP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a:r>
                        <a:rPr lang="en-US" sz="1050" b="1" kern="1200" dirty="0">
                          <a:solidFill>
                            <a:schemeClr val="bg1"/>
                          </a:solidFill>
                          <a:latin typeface="+mn-lt"/>
                          <a:ea typeface="+mn-ea"/>
                          <a:cs typeface="+mn-cs"/>
                        </a:rPr>
                        <a:t>Compared to 29.7% in </a:t>
                      </a:r>
                      <a:br>
                        <a:rPr lang="en-US" sz="1050" b="1" kern="1200" dirty="0">
                          <a:solidFill>
                            <a:schemeClr val="bg1"/>
                          </a:solidFill>
                          <a:latin typeface="+mn-lt"/>
                          <a:ea typeface="+mn-ea"/>
                          <a:cs typeface="+mn-cs"/>
                        </a:rPr>
                      </a:br>
                      <a:r>
                        <a:rPr lang="en-US" sz="1050" b="1" kern="1200" dirty="0">
                          <a:solidFill>
                            <a:schemeClr val="bg1"/>
                          </a:solidFill>
                          <a:latin typeface="+mn-lt"/>
                          <a:ea typeface="+mn-ea"/>
                          <a:cs typeface="+mn-cs"/>
                        </a:rPr>
                        <a:t>Q3’22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100" b="1" kern="1200" dirty="0">
                          <a:solidFill>
                            <a:schemeClr val="bg2"/>
                          </a:solidFill>
                          <a:latin typeface="+mn-lt"/>
                          <a:ea typeface="+mn-ea"/>
                          <a:cs typeface="+mn-cs"/>
                        </a:rPr>
                        <a:t>1.3 pt </a:t>
                      </a:r>
                      <a:r>
                        <a:rPr lang="en-US" sz="1000" b="1" kern="1200" dirty="0">
                          <a:solidFill>
                            <a:schemeClr val="bg1"/>
                          </a:solidFill>
                          <a:latin typeface="+mn-lt"/>
                          <a:ea typeface="+mn-ea"/>
                          <a:cs typeface="+mn-cs"/>
                        </a:rPr>
                        <a:t>improvement due to higher underwriting income driven by higher written and earned premium, partially offset by higher losses</a:t>
                      </a:r>
                      <a:endParaRPr lang="en-US" sz="1000" b="1" kern="1200" baseline="0" dirty="0">
                        <a:solidFill>
                          <a:schemeClr val="bg1"/>
                        </a:solidFill>
                        <a:latin typeface="+mn-lt"/>
                        <a:ea typeface="+mn-ea"/>
                        <a:cs typeface="+mn-cs"/>
                      </a:endParaRP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BD619ADA-D0ED-D88F-9522-5FD25863FFF0}"/>
              </a:ext>
            </a:extLst>
          </p:cNvPr>
          <p:cNvGraphicFramePr>
            <a:graphicFrameLocks noGrp="1"/>
          </p:cNvGraphicFramePr>
          <p:nvPr>
            <p:extLst>
              <p:ext uri="{D42A27DB-BD31-4B8C-83A1-F6EECF244321}">
                <p14:modId xmlns:p14="http://schemas.microsoft.com/office/powerpoint/2010/main" val="2648759788"/>
              </p:ext>
            </p:extLst>
          </p:nvPr>
        </p:nvGraphicFramePr>
        <p:xfrm>
          <a:off x="5046687" y="1380578"/>
          <a:ext cx="4178277" cy="4802154"/>
        </p:xfrm>
        <a:graphic>
          <a:graphicData uri="http://schemas.openxmlformats.org/drawingml/2006/table">
            <a:tbl>
              <a:tblPr firstRow="1" bandRow="1">
                <a:tableStyleId>{5C22544A-7EE6-4342-B048-85BDC9FD1C3A}</a:tableStyleId>
              </a:tblPr>
              <a:tblGrid>
                <a:gridCol w="1039397">
                  <a:extLst>
                    <a:ext uri="{9D8B030D-6E8A-4147-A177-3AD203B41FA5}">
                      <a16:colId xmlns:a16="http://schemas.microsoft.com/office/drawing/2014/main" val="20000"/>
                    </a:ext>
                  </a:extLst>
                </a:gridCol>
                <a:gridCol w="1060736">
                  <a:extLst>
                    <a:ext uri="{9D8B030D-6E8A-4147-A177-3AD203B41FA5}">
                      <a16:colId xmlns:a16="http://schemas.microsoft.com/office/drawing/2014/main" val="20001"/>
                    </a:ext>
                  </a:extLst>
                </a:gridCol>
                <a:gridCol w="2078144">
                  <a:extLst>
                    <a:ext uri="{9D8B030D-6E8A-4147-A177-3AD203B41FA5}">
                      <a16:colId xmlns:a16="http://schemas.microsoft.com/office/drawing/2014/main" val="20002"/>
                    </a:ext>
                  </a:extLst>
                </a:gridCol>
              </a:tblGrid>
              <a:tr h="636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40B4E5"/>
                          </a:solidFill>
                          <a:latin typeface="+mn-lt"/>
                          <a:ea typeface="+mn-ea"/>
                          <a:cs typeface="+mn-cs"/>
                        </a:rPr>
                        <a:t>$523.8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Gross Written Premium     </a:t>
                      </a: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2880" algn="l"/>
                      <a:r>
                        <a:rPr lang="en-US" sz="1050" b="1" kern="1200" dirty="0">
                          <a:solidFill>
                            <a:schemeClr val="bg1"/>
                          </a:solidFill>
                          <a:latin typeface="+mn-lt"/>
                          <a:ea typeface="+mn-ea"/>
                          <a:cs typeface="+mn-cs"/>
                        </a:rPr>
                        <a:t>Compared to $427.2 mm for 9M’22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000" b="1" kern="1200" baseline="0" dirty="0">
                          <a:solidFill>
                            <a:schemeClr val="bg1"/>
                          </a:solidFill>
                          <a:latin typeface="+mn-lt"/>
                          <a:ea typeface="+mn-ea"/>
                          <a:cs typeface="+mn-cs"/>
                        </a:rPr>
                        <a:t>Premium growth of </a:t>
                      </a:r>
                      <a:r>
                        <a:rPr lang="en-US" sz="1100" b="1" kern="1200" baseline="0" dirty="0">
                          <a:solidFill>
                            <a:schemeClr val="bg2"/>
                          </a:solidFill>
                          <a:latin typeface="+mn-lt"/>
                          <a:ea typeface="+mn-ea"/>
                          <a:cs typeface="+mn-cs"/>
                        </a:rPr>
                        <a:t>22.6</a:t>
                      </a:r>
                      <a:r>
                        <a:rPr lang="en-US" sz="1100" b="1" kern="1200" dirty="0">
                          <a:solidFill>
                            <a:schemeClr val="bg2"/>
                          </a:solidFill>
                          <a:latin typeface="+mn-lt"/>
                          <a:ea typeface="+mn-ea"/>
                          <a:cs typeface="+mn-cs"/>
                        </a:rPr>
                        <a:t>%</a:t>
                      </a:r>
                      <a:r>
                        <a:rPr lang="en-US" sz="1100" b="1" kern="1200" dirty="0">
                          <a:solidFill>
                            <a:schemeClr val="bg1"/>
                          </a:solidFill>
                          <a:latin typeface="+mn-lt"/>
                          <a:ea typeface="+mn-ea"/>
                          <a:cs typeface="+mn-cs"/>
                        </a:rPr>
                        <a:t> </a:t>
                      </a:r>
                      <a:r>
                        <a:rPr lang="en-US" sz="1000" b="1" kern="1200" dirty="0">
                          <a:solidFill>
                            <a:schemeClr val="bg1"/>
                          </a:solidFill>
                          <a:latin typeface="+mn-lt"/>
                          <a:ea typeface="+mn-ea"/>
                          <a:cs typeface="+mn-cs"/>
                        </a:rPr>
                        <a:t>due to new business and </a:t>
                      </a:r>
                      <a:r>
                        <a:rPr lang="en-US" sz="1000" b="1" kern="1200" baseline="0" dirty="0">
                          <a:solidFill>
                            <a:schemeClr val="bg1"/>
                          </a:solidFill>
                          <a:latin typeface="+mn-lt"/>
                          <a:ea typeface="+mn-ea"/>
                          <a:cs typeface="+mn-cs"/>
                        </a:rPr>
                        <a:t>rate increases on </a:t>
                      </a:r>
                      <a:r>
                        <a:rPr lang="en-US" sz="1000" b="1" kern="1200" dirty="0">
                          <a:solidFill>
                            <a:schemeClr val="bg1"/>
                          </a:solidFill>
                          <a:latin typeface="+mn-lt"/>
                          <a:ea typeface="+mn-ea"/>
                          <a:cs typeface="+mn-cs"/>
                        </a:rPr>
                        <a:t>renewal business</a:t>
                      </a:r>
                      <a:r>
                        <a:rPr lang="en-US" sz="1000" b="1" kern="1200" baseline="0" dirty="0">
                          <a:solidFill>
                            <a:schemeClr val="bg1"/>
                          </a:solidFill>
                          <a:latin typeface="+mn-lt"/>
                          <a:ea typeface="+mn-ea"/>
                          <a:cs typeface="+mn-cs"/>
                        </a:rPr>
                        <a:t> and improved terms and conditions</a:t>
                      </a:r>
                      <a:endParaRPr lang="en-US" sz="1000" b="1" kern="1200" dirty="0">
                        <a:solidFill>
                          <a:schemeClr val="bg1"/>
                        </a:solidFill>
                        <a:latin typeface="+mn-lt"/>
                        <a:ea typeface="+mn-ea"/>
                        <a:cs typeface="+mn-cs"/>
                      </a:endParaRP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706362">
                <a:tc>
                  <a:txBody>
                    <a:bodyPr/>
                    <a:lstStyle/>
                    <a:p>
                      <a:pPr marL="0" algn="l" defTabSz="914400" rtl="0" eaLnBrk="1" latinLnBrk="0" hangingPunct="1"/>
                      <a:r>
                        <a:rPr lang="en-US" sz="1600" b="1" kern="1200" dirty="0">
                          <a:solidFill>
                            <a:srgbClr val="40B4E5"/>
                          </a:solidFill>
                          <a:latin typeface="+mn-lt"/>
                          <a:ea typeface="+mn-ea"/>
                          <a:cs typeface="+mn-cs"/>
                        </a:rPr>
                        <a:t>$139.5 million</a:t>
                      </a:r>
                    </a:p>
                    <a:p>
                      <a:pPr marL="0" algn="l" defTabSz="914400" rtl="0" eaLnBrk="1" latinLnBrk="0" hangingPunct="1"/>
                      <a:r>
                        <a:rPr lang="en-US" sz="1050" b="1" kern="1200" dirty="0">
                          <a:solidFill>
                            <a:schemeClr val="bg1"/>
                          </a:solidFill>
                          <a:latin typeface="+mn-lt"/>
                          <a:ea typeface="+mn-ea"/>
                          <a:cs typeface="+mn-cs"/>
                        </a:rPr>
                        <a:t>Underwriting Income</a:t>
                      </a: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a:r>
                        <a:rPr lang="en-US" sz="1050" b="1" kern="1200" dirty="0">
                          <a:solidFill>
                            <a:schemeClr val="bg1"/>
                          </a:solidFill>
                          <a:latin typeface="+mn-lt"/>
                          <a:ea typeface="+mn-ea"/>
                          <a:cs typeface="+mn-cs"/>
                        </a:rPr>
                        <a:t>Compared to $124.0 mm for 9M’22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000" b="1" kern="1200" baseline="0" dirty="0">
                          <a:solidFill>
                            <a:schemeClr val="bg1"/>
                          </a:solidFill>
                          <a:latin typeface="+mn-lt"/>
                          <a:ea typeface="+mn-ea"/>
                          <a:cs typeface="+mn-cs"/>
                        </a:rPr>
                        <a:t>Increase of </a:t>
                      </a:r>
                      <a:r>
                        <a:rPr lang="en-US" sz="1100" b="1" kern="1200" baseline="0" dirty="0">
                          <a:solidFill>
                            <a:schemeClr val="bg2"/>
                          </a:solidFill>
                          <a:latin typeface="+mn-lt"/>
                          <a:ea typeface="+mn-ea"/>
                          <a:cs typeface="+mn-cs"/>
                        </a:rPr>
                        <a:t>12.5% </a:t>
                      </a:r>
                      <a:r>
                        <a:rPr lang="en-US" sz="1000" b="1" kern="1200" baseline="0" dirty="0">
                          <a:solidFill>
                            <a:schemeClr val="bg1"/>
                          </a:solidFill>
                          <a:latin typeface="+mn-lt"/>
                          <a:ea typeface="+mn-ea"/>
                          <a:cs typeface="+mn-cs"/>
                        </a:rPr>
                        <a:t>due to higher net earned premiums,  offsetting a higher level of net losses and net policy acquisition expenses</a:t>
                      </a: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603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40B4E5"/>
                          </a:solidFill>
                          <a:latin typeface="+mn-lt"/>
                          <a:ea typeface="+mn-ea"/>
                          <a:cs typeface="+mn-cs"/>
                        </a:rPr>
                        <a:t>$85.2 million</a:t>
                      </a:r>
                    </a:p>
                    <a:p>
                      <a:pPr marL="0" algn="l" defTabSz="914400" rtl="0" eaLnBrk="1" latinLnBrk="0" hangingPunct="1"/>
                      <a:r>
                        <a:rPr lang="en-US" sz="1050" b="1" kern="1200" dirty="0">
                          <a:solidFill>
                            <a:schemeClr val="bg1"/>
                          </a:solidFill>
                          <a:latin typeface="+mn-lt"/>
                          <a:ea typeface="+mn-ea"/>
                          <a:cs typeface="+mn-cs"/>
                        </a:rPr>
                        <a:t>Net Income</a:t>
                      </a: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Compared to $66.8 mm for 9M’22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000" b="1" kern="1200" dirty="0">
                          <a:solidFill>
                            <a:schemeClr val="bg1"/>
                          </a:solidFill>
                          <a:latin typeface="+mn-lt"/>
                          <a:ea typeface="+mn-ea"/>
                          <a:cs typeface="+mn-cs"/>
                        </a:rPr>
                        <a:t>Increase of </a:t>
                      </a:r>
                      <a:r>
                        <a:rPr lang="en-US" sz="1100" b="1" kern="1200" dirty="0">
                          <a:solidFill>
                            <a:schemeClr val="bg2"/>
                          </a:solidFill>
                          <a:latin typeface="+mn-lt"/>
                          <a:ea typeface="+mn-ea"/>
                          <a:cs typeface="+mn-cs"/>
                        </a:rPr>
                        <a:t>27.5% </a:t>
                      </a:r>
                      <a:r>
                        <a:rPr lang="en-US" sz="1000" b="1" kern="1200" dirty="0">
                          <a:solidFill>
                            <a:schemeClr val="bg1"/>
                          </a:solidFill>
                          <a:latin typeface="+mn-lt"/>
                          <a:ea typeface="+mn-ea"/>
                          <a:cs typeface="+mn-cs"/>
                        </a:rPr>
                        <a:t>driven by higher net premiums earned, higher investment income, and </a:t>
                      </a:r>
                      <a:r>
                        <a:rPr lang="en-US" sz="1100" b="1" kern="1200" dirty="0">
                          <a:solidFill>
                            <a:schemeClr val="bg2"/>
                          </a:solidFill>
                          <a:latin typeface="+mn-lt"/>
                          <a:ea typeface="+mn-ea"/>
                          <a:cs typeface="+mn-cs"/>
                        </a:rPr>
                        <a:t>12.4 pts</a:t>
                      </a:r>
                      <a:r>
                        <a:rPr lang="en-US" sz="1050" b="1" kern="1200" dirty="0">
                          <a:solidFill>
                            <a:schemeClr val="bg2"/>
                          </a:solidFill>
                          <a:latin typeface="+mn-lt"/>
                          <a:ea typeface="+mn-ea"/>
                          <a:cs typeface="+mn-cs"/>
                        </a:rPr>
                        <a:t> </a:t>
                      </a:r>
                      <a:r>
                        <a:rPr lang="en-US" sz="1000" b="1" kern="1200" dirty="0">
                          <a:solidFill>
                            <a:schemeClr val="bg1"/>
                          </a:solidFill>
                          <a:latin typeface="+mn-lt"/>
                          <a:ea typeface="+mn-ea"/>
                          <a:cs typeface="+mn-cs"/>
                        </a:rPr>
                        <a:t>of favorable development</a:t>
                      </a:r>
                      <a:endParaRPr lang="en-US" sz="1000" b="1" kern="1200" dirty="0">
                        <a:solidFill>
                          <a:schemeClr val="bg1"/>
                        </a:solidFill>
                        <a:highlight>
                          <a:srgbClr val="FFFF00"/>
                        </a:highlight>
                        <a:latin typeface="+mn-lt"/>
                        <a:ea typeface="+mn-ea"/>
                        <a:cs typeface="+mn-cs"/>
                      </a:endParaRP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21279449"/>
                  </a:ext>
                </a:extLst>
              </a:tr>
              <a:tr h="680258">
                <a:tc>
                  <a:txBody>
                    <a:bodyPr/>
                    <a:lstStyle/>
                    <a:p>
                      <a:pPr marL="0" algn="l" defTabSz="914400" rtl="0" eaLnBrk="1" latinLnBrk="0" hangingPunct="1"/>
                      <a:r>
                        <a:rPr lang="en-US" sz="1600" b="1" kern="1200" dirty="0">
                          <a:solidFill>
                            <a:srgbClr val="40B4E5"/>
                          </a:solidFill>
                          <a:latin typeface="+mn-lt"/>
                          <a:ea typeface="+mn-ea"/>
                          <a:cs typeface="+mn-cs"/>
                        </a:rPr>
                        <a:t>74.9%</a:t>
                      </a:r>
                      <a:endParaRPr lang="en-US" sz="1600" b="1" kern="1200" dirty="0">
                        <a:solidFill>
                          <a:schemeClr val="bg1"/>
                        </a:solidFill>
                        <a:latin typeface="+mn-lt"/>
                        <a:ea typeface="+mn-ea"/>
                        <a:cs typeface="+mn-cs"/>
                      </a:endParaRPr>
                    </a:p>
                    <a:p>
                      <a:pPr marL="0" algn="l" defTabSz="914400" rtl="0" eaLnBrk="1" latinLnBrk="0" hangingPunct="1"/>
                      <a:r>
                        <a:rPr lang="en-US" sz="1050" b="1" kern="1200" dirty="0">
                          <a:solidFill>
                            <a:schemeClr val="bg1"/>
                          </a:solidFill>
                          <a:latin typeface="+mn-lt"/>
                          <a:ea typeface="+mn-ea"/>
                          <a:cs typeface="+mn-cs"/>
                        </a:rPr>
                        <a:t>Combined Ratio</a:t>
                      </a: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Compared to 73.6% for </a:t>
                      </a:r>
                      <a:br>
                        <a:rPr lang="en-US" sz="1050" b="1" kern="1200" dirty="0">
                          <a:solidFill>
                            <a:schemeClr val="bg1"/>
                          </a:solidFill>
                          <a:latin typeface="+mn-lt"/>
                          <a:ea typeface="+mn-ea"/>
                          <a:cs typeface="+mn-cs"/>
                        </a:rPr>
                      </a:br>
                      <a:r>
                        <a:rPr lang="en-US" sz="1050" b="1" kern="1200" dirty="0">
                          <a:solidFill>
                            <a:schemeClr val="bg1"/>
                          </a:solidFill>
                          <a:latin typeface="+mn-lt"/>
                          <a:ea typeface="+mn-ea"/>
                          <a:cs typeface="+mn-cs"/>
                        </a:rPr>
                        <a:t>9M’22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000" b="1" kern="1200" dirty="0">
                          <a:solidFill>
                            <a:schemeClr val="bg1"/>
                          </a:solidFill>
                          <a:latin typeface="+mn-lt"/>
                          <a:ea typeface="+mn-ea"/>
                          <a:cs typeface="+mn-cs"/>
                        </a:rPr>
                        <a:t>Deterioration of </a:t>
                      </a:r>
                      <a:r>
                        <a:rPr lang="en-US" sz="1100" b="1" kern="1200" dirty="0">
                          <a:solidFill>
                            <a:schemeClr val="bg2"/>
                          </a:solidFill>
                          <a:latin typeface="+mn-lt"/>
                          <a:ea typeface="+mn-ea"/>
                          <a:cs typeface="+mn-cs"/>
                        </a:rPr>
                        <a:t>1.3 pts </a:t>
                      </a:r>
                      <a:r>
                        <a:rPr lang="en-US" sz="1000" b="1" kern="1200" dirty="0">
                          <a:solidFill>
                            <a:schemeClr val="bg1"/>
                          </a:solidFill>
                          <a:latin typeface="+mn-lt"/>
                          <a:ea typeface="+mn-ea"/>
                          <a:cs typeface="+mn-cs"/>
                        </a:rPr>
                        <a:t>due to a higher level of losses (Turkey EQ, NZ flooding and adverse weather in Oman) offset by higher net  premiums earned</a:t>
                      </a: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87984196"/>
                  </a:ext>
                </a:extLst>
              </a:tr>
              <a:tr h="627838">
                <a:tc>
                  <a:txBody>
                    <a:bodyPr/>
                    <a:lstStyle/>
                    <a:p>
                      <a:pPr marL="0" algn="l" defTabSz="914400" rtl="0" eaLnBrk="1" latinLnBrk="0" hangingPunct="1"/>
                      <a:r>
                        <a:rPr lang="en-US" sz="1600" b="1" kern="1200" dirty="0">
                          <a:solidFill>
                            <a:srgbClr val="40B4E5"/>
                          </a:solidFill>
                          <a:latin typeface="+mn-lt"/>
                          <a:ea typeface="+mn-ea"/>
                          <a:cs typeface="+mn-cs"/>
                        </a:rPr>
                        <a:t>31.4%</a:t>
                      </a:r>
                      <a:endParaRPr lang="en-US" sz="1600" b="1" kern="1200" dirty="0">
                        <a:solidFill>
                          <a:schemeClr val="bg1"/>
                        </a:solidFill>
                        <a:latin typeface="+mn-lt"/>
                        <a:ea typeface="+mn-ea"/>
                        <a:cs typeface="+mn-cs"/>
                      </a:endParaRPr>
                    </a:p>
                    <a:p>
                      <a:pPr marL="0" algn="l" defTabSz="914400" rtl="0" eaLnBrk="1" latinLnBrk="0" hangingPunct="1"/>
                      <a:r>
                        <a:rPr lang="en-US" sz="1050" b="1" kern="1200" dirty="0">
                          <a:solidFill>
                            <a:schemeClr val="bg1"/>
                          </a:solidFill>
                          <a:latin typeface="+mn-lt"/>
                          <a:ea typeface="+mn-ea"/>
                          <a:cs typeface="+mn-cs"/>
                        </a:rPr>
                        <a:t>Core Operating ROAE</a:t>
                      </a:r>
                      <a:endParaRPr lang="en-US" sz="1100" b="1" kern="1200" dirty="0">
                        <a:solidFill>
                          <a:schemeClr val="bg1"/>
                        </a:solidFill>
                        <a:latin typeface="+mn-lt"/>
                        <a:ea typeface="+mn-ea"/>
                        <a:cs typeface="+mn-cs"/>
                      </a:endParaRPr>
                    </a:p>
                  </a:txBody>
                  <a:tcPr marL="80682" marR="80682" marT="40341" marB="40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a:r>
                        <a:rPr lang="en-US" sz="1050" b="1" kern="1200" dirty="0">
                          <a:solidFill>
                            <a:schemeClr val="bg1"/>
                          </a:solidFill>
                          <a:latin typeface="+mn-lt"/>
                          <a:ea typeface="+mn-ea"/>
                          <a:cs typeface="+mn-cs"/>
                        </a:rPr>
                        <a:t>Compared to 28.1% for  </a:t>
                      </a:r>
                      <a:br>
                        <a:rPr lang="en-US" sz="1050" b="1" kern="1200" dirty="0">
                          <a:solidFill>
                            <a:schemeClr val="bg1"/>
                          </a:solidFill>
                          <a:latin typeface="+mn-lt"/>
                          <a:ea typeface="+mn-ea"/>
                          <a:cs typeface="+mn-cs"/>
                        </a:rPr>
                      </a:br>
                      <a:r>
                        <a:rPr lang="en-US" sz="1050" b="1" kern="1200" dirty="0">
                          <a:solidFill>
                            <a:schemeClr val="bg1"/>
                          </a:solidFill>
                          <a:latin typeface="+mn-lt"/>
                          <a:ea typeface="+mn-ea"/>
                          <a:cs typeface="+mn-cs"/>
                        </a:rPr>
                        <a:t>9M’22</a:t>
                      </a:r>
                    </a:p>
                  </a:txBody>
                  <a:tcPr marL="71190" marR="7119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182880" algn="l" defTabSz="914400" rtl="0" eaLnBrk="1" latinLnBrk="0" hangingPunct="1"/>
                      <a:r>
                        <a:rPr lang="en-US" sz="1100" b="1" kern="1200" dirty="0">
                          <a:solidFill>
                            <a:schemeClr val="bg2"/>
                          </a:solidFill>
                          <a:latin typeface="+mn-lt"/>
                          <a:ea typeface="+mn-ea"/>
                          <a:cs typeface="+mn-cs"/>
                        </a:rPr>
                        <a:t>3.3 pt </a:t>
                      </a:r>
                      <a:r>
                        <a:rPr lang="en-US" sz="1000" b="1" kern="1200" dirty="0">
                          <a:solidFill>
                            <a:schemeClr val="bg1"/>
                          </a:solidFill>
                          <a:latin typeface="+mn-lt"/>
                          <a:ea typeface="+mn-ea"/>
                          <a:cs typeface="+mn-cs"/>
                        </a:rPr>
                        <a:t>improvement due to higher underwriting income driven by higher written and earned premium, partially offset by higher losses and expenses</a:t>
                      </a:r>
                      <a:endParaRPr lang="en-US" sz="1000" b="1" kern="1200" baseline="0" dirty="0">
                        <a:solidFill>
                          <a:schemeClr val="bg1"/>
                        </a:solidFill>
                        <a:latin typeface="+mn-lt"/>
                        <a:ea typeface="+mn-ea"/>
                        <a:cs typeface="+mn-cs"/>
                      </a:endParaRPr>
                    </a:p>
                  </a:txBody>
                  <a:tcPr marL="71190" marR="71190" marT="35595" marB="35595"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22C9DB60-36FA-FEE7-A8DE-FB1BE71285AC}"/>
              </a:ext>
            </a:extLst>
          </p:cNvPr>
          <p:cNvSpPr txBox="1"/>
          <p:nvPr/>
        </p:nvSpPr>
        <p:spPr>
          <a:xfrm>
            <a:off x="681037" y="1061999"/>
            <a:ext cx="4178276" cy="276999"/>
          </a:xfrm>
          <a:prstGeom prst="rect">
            <a:avLst/>
          </a:prstGeom>
          <a:solidFill>
            <a:schemeClr val="bg2"/>
          </a:solidFill>
          <a:effectLst/>
        </p:spPr>
        <p:txBody>
          <a:bodyPr wrap="square" rtlCol="0">
            <a:spAutoFit/>
          </a:bodyPr>
          <a:lstStyle/>
          <a:p>
            <a:pPr marL="1616075" indent="-1616075" algn="ctr" defTabSz="858183">
              <a:tabLst>
                <a:tab pos="5383213" algn="l"/>
              </a:tabLst>
            </a:pPr>
            <a:r>
              <a:rPr lang="en-US" sz="1200" b="1" dirty="0">
                <a:solidFill>
                  <a:schemeClr val="tx2"/>
                </a:solidFill>
              </a:rPr>
              <a:t>Q3 2023</a:t>
            </a:r>
          </a:p>
        </p:txBody>
      </p:sp>
      <p:sp>
        <p:nvSpPr>
          <p:cNvPr id="2" name="TextBox 1">
            <a:extLst>
              <a:ext uri="{FF2B5EF4-FFF2-40B4-BE49-F238E27FC236}">
                <a16:creationId xmlns:a16="http://schemas.microsoft.com/office/drawing/2014/main" id="{08BCFB21-9349-8E34-429B-62A6E1F136B2}"/>
              </a:ext>
            </a:extLst>
          </p:cNvPr>
          <p:cNvSpPr txBox="1"/>
          <p:nvPr/>
        </p:nvSpPr>
        <p:spPr>
          <a:xfrm>
            <a:off x="5046686" y="1061998"/>
            <a:ext cx="4178276" cy="276999"/>
          </a:xfrm>
          <a:prstGeom prst="rect">
            <a:avLst/>
          </a:prstGeom>
          <a:solidFill>
            <a:schemeClr val="bg2"/>
          </a:solidFill>
          <a:effectLst/>
        </p:spPr>
        <p:txBody>
          <a:bodyPr wrap="square" rtlCol="0">
            <a:spAutoFit/>
          </a:bodyPr>
          <a:lstStyle/>
          <a:p>
            <a:pPr marL="1616075" indent="-1616075" algn="ctr" defTabSz="858183">
              <a:tabLst>
                <a:tab pos="5383213" algn="l"/>
              </a:tabLst>
            </a:pPr>
            <a:r>
              <a:rPr lang="en-US" sz="1200" b="1" dirty="0">
                <a:solidFill>
                  <a:schemeClr val="tx2"/>
                </a:solidFill>
              </a:rPr>
              <a:t>Nine Months to September 30, 2023</a:t>
            </a:r>
          </a:p>
        </p:txBody>
      </p:sp>
    </p:spTree>
    <p:extLst>
      <p:ext uri="{BB962C8B-B14F-4D97-AF65-F5344CB8AC3E}">
        <p14:creationId xmlns:p14="http://schemas.microsoft.com/office/powerpoint/2010/main" val="2373400457"/>
      </p:ext>
    </p:extLst>
  </p:cSld>
  <p:clrMapOvr>
    <a:masterClrMapping/>
  </p:clrMapOvr>
</p:sld>
</file>

<file path=ppt/theme/theme1.xml><?xml version="1.0" encoding="utf-8"?>
<a:theme xmlns:a="http://schemas.openxmlformats.org/drawingml/2006/main" name="IGI Theme ppt">
  <a:themeElements>
    <a:clrScheme name="Custom 7">
      <a:dk1>
        <a:sysClr val="windowText" lastClr="000000"/>
      </a:dk1>
      <a:lt1>
        <a:sysClr val="window" lastClr="FFFFFF"/>
      </a:lt1>
      <a:dk2>
        <a:srgbClr val="0D4365"/>
      </a:dk2>
      <a:lt2>
        <a:srgbClr val="40B4E5"/>
      </a:lt2>
      <a:accent1>
        <a:srgbClr val="0D4365"/>
      </a:accent1>
      <a:accent2>
        <a:srgbClr val="40B4E5"/>
      </a:accent2>
      <a:accent3>
        <a:srgbClr val="AAA096"/>
      </a:accent3>
      <a:accent4>
        <a:srgbClr val="8DBB36"/>
      </a:accent4>
      <a:accent5>
        <a:srgbClr val="D5742D"/>
      </a:accent5>
      <a:accent6>
        <a:srgbClr val="EBF4FB"/>
      </a:accent6>
      <a:hlink>
        <a:srgbClr val="EDEDED"/>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I Theme ppt" id="{A610A0F7-A0AC-4C69-AA05-1611578E5BCD}" vid="{111C5964-252A-46E4-BB1B-2A0E49A0DC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rince Standard">
    <a:dk1>
      <a:sysClr val="windowText" lastClr="000000"/>
    </a:dk1>
    <a:lt1>
      <a:sysClr val="window" lastClr="FFFFFF"/>
    </a:lt1>
    <a:dk2>
      <a:srgbClr val="000000"/>
    </a:dk2>
    <a:lt2>
      <a:srgbClr val="FFFFFF"/>
    </a:lt2>
    <a:accent1>
      <a:srgbClr val="002750"/>
    </a:accent1>
    <a:accent2>
      <a:srgbClr val="73B0E3"/>
    </a:accent2>
    <a:accent3>
      <a:srgbClr val="8499A6"/>
    </a:accent3>
    <a:accent4>
      <a:srgbClr val="B8A970"/>
    </a:accent4>
    <a:accent5>
      <a:srgbClr val="0051A5"/>
    </a:accent5>
    <a:accent6>
      <a:srgbClr val="C3E2FA"/>
    </a:accent6>
    <a:hlink>
      <a:srgbClr val="0000FF"/>
    </a:hlink>
    <a:folHlink>
      <a:srgbClr val="0000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0E735747FA684D8C5280DCD5F39713" ma:contentTypeVersion="13" ma:contentTypeDescription="Create a new document." ma:contentTypeScope="" ma:versionID="b1e98f75c4b4bb33d00c969559586c5e">
  <xsd:schema xmlns:xsd="http://www.w3.org/2001/XMLSchema" xmlns:xs="http://www.w3.org/2001/XMLSchema" xmlns:p="http://schemas.microsoft.com/office/2006/metadata/properties" xmlns:ns3="bf46ab8f-4741-4b41-80c3-270b05188792" xmlns:ns4="68d843b5-89e7-4502-abe7-51408c2ba771" targetNamespace="http://schemas.microsoft.com/office/2006/metadata/properties" ma:root="true" ma:fieldsID="297b4c6506fa47345195ab07557770af" ns3:_="" ns4:_="">
    <xsd:import namespace="bf46ab8f-4741-4b41-80c3-270b05188792"/>
    <xsd:import namespace="68d843b5-89e7-4502-abe7-51408c2ba7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6ab8f-4741-4b41-80c3-270b05188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d843b5-89e7-4502-abe7-51408c2ba7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916071-0290-4402-B513-995761BD08E7}">
  <ds:schemaRefs>
    <ds:schemaRef ds:uri="http://schemas.microsoft.com/sharepoint/v3/contenttype/forms"/>
  </ds:schemaRefs>
</ds:datastoreItem>
</file>

<file path=customXml/itemProps2.xml><?xml version="1.0" encoding="utf-8"?>
<ds:datastoreItem xmlns:ds="http://schemas.openxmlformats.org/officeDocument/2006/customXml" ds:itemID="{97E7B296-49DA-472F-8370-BA3F4A4294B0}">
  <ds:schemaRefs>
    <ds:schemaRef ds:uri="bf46ab8f-4741-4b41-80c3-270b05188792"/>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dcmitype/"/>
    <ds:schemaRef ds:uri="68d843b5-89e7-4502-abe7-51408c2ba771"/>
    <ds:schemaRef ds:uri="http://www.w3.org/XML/1998/namespace"/>
    <ds:schemaRef ds:uri="http://purl.org/dc/elements/1.1/"/>
  </ds:schemaRefs>
</ds:datastoreItem>
</file>

<file path=customXml/itemProps3.xml><?xml version="1.0" encoding="utf-8"?>
<ds:datastoreItem xmlns:ds="http://schemas.openxmlformats.org/officeDocument/2006/customXml" ds:itemID="{BCCBD3C4-2B06-4EAA-8389-6D874CFF9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6ab8f-4741-4b41-80c3-270b05188792"/>
    <ds:schemaRef ds:uri="68d843b5-89e7-4502-abe7-51408c2ba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4032</Words>
  <Application>Microsoft Office PowerPoint</Application>
  <PresentationFormat>A4 Paper (210x297 mm)</PresentationFormat>
  <Paragraphs>817</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IGI Theme ppt</vt:lpstr>
      <vt:lpstr>IGI Investor Presentation Third Quarter 2023</vt:lpstr>
      <vt:lpstr>Forward Looking Statements</vt:lpstr>
      <vt:lpstr>Overview</vt:lpstr>
      <vt:lpstr>Track Record of Maximizing Total Value Creation</vt:lpstr>
      <vt:lpstr>Superior Total Value Creation</vt:lpstr>
      <vt:lpstr>Global Presence, Local Knowledge </vt:lpstr>
      <vt:lpstr>PowerPoint Presentation</vt:lpstr>
      <vt:lpstr>Well-Positioned for Future Total Value Creation Opportunities</vt:lpstr>
      <vt:lpstr>Financial Performance Overview Q3 / 9M 2023</vt:lpstr>
      <vt:lpstr>PowerPoint Presentation</vt:lpstr>
      <vt:lpstr>Track Record of Profitable Growth &amp; Strong Cycle Management</vt:lpstr>
      <vt:lpstr>Specialist Individual Risk Strategy to Protect Capital and Optimize Profitability</vt:lpstr>
      <vt:lpstr>Conservative Investment Strategy</vt:lpstr>
      <vt:lpstr>Prudent Reserving Philosophy Anchored in Conservatism and  Balance Sheet Preservation</vt:lpstr>
      <vt:lpstr>Commitment to Social Responsibility and Governance</vt:lpstr>
      <vt:lpstr>PowerPoint Presentation</vt:lpstr>
      <vt:lpstr>Selected Financial Data</vt:lpstr>
      <vt:lpstr>Summary Income Statement</vt:lpstr>
      <vt:lpstr>Reconciliation – Core Operating Earnings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Raid Halaseh</dc:creator>
  <cp:lastModifiedBy>Robin Sidders</cp:lastModifiedBy>
  <cp:revision>28</cp:revision>
  <cp:lastPrinted>2023-11-07T09:59:56Z</cp:lastPrinted>
  <dcterms:created xsi:type="dcterms:W3CDTF">2018-09-04T09:26:14Z</dcterms:created>
  <dcterms:modified xsi:type="dcterms:W3CDTF">2023-11-14T09:52:53Z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0x010100180E735747FA684D8C5280DCD5F39713</vt:lpwstr>
  </property>
</Properties>
</file>